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0" r:id="rId1"/>
  </p:sldMasterIdLst>
  <p:sldIdLst>
    <p:sldId id="256" r:id="rId2"/>
    <p:sldId id="257" r:id="rId3"/>
    <p:sldId id="277" r:id="rId4"/>
    <p:sldId id="258" r:id="rId5"/>
    <p:sldId id="259" r:id="rId6"/>
    <p:sldId id="260" r:id="rId7"/>
    <p:sldId id="262" r:id="rId8"/>
    <p:sldId id="263" r:id="rId9"/>
    <p:sldId id="264" r:id="rId10"/>
    <p:sldId id="265" r:id="rId11"/>
    <p:sldId id="266" r:id="rId12"/>
    <p:sldId id="267" r:id="rId13"/>
    <p:sldId id="268" r:id="rId14"/>
    <p:sldId id="269" r:id="rId15"/>
    <p:sldId id="270" r:id="rId16"/>
    <p:sldId id="272" r:id="rId17"/>
    <p:sldId id="271" r:id="rId18"/>
    <p:sldId id="273" r:id="rId19"/>
    <p:sldId id="274" r:id="rId20"/>
    <p:sldId id="275" r:id="rId21"/>
    <p:sldId id="276"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0" d="100"/>
          <a:sy n="100" d="100"/>
        </p:scale>
        <p:origin x="732"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020" y="1769541"/>
            <a:ext cx="7080026"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028020" y="3598339"/>
            <a:ext cx="7080026"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62245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25602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1551" y="1761068"/>
            <a:ext cx="7192913"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971551" y="3589879"/>
            <a:ext cx="7192913"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2/20/2020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49641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347" y="1732449"/>
            <a:ext cx="3795373" cy="405875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2169" y="1732450"/>
            <a:ext cx="3798499" cy="4058751"/>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15295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45" y="1770323"/>
            <a:ext cx="3787423" cy="4112953"/>
          </a:xfrm>
          <a:prstGeom prst="rect">
            <a:avLst/>
          </a:prstGeom>
        </p:spPr>
      </p:pic>
      <p:pic>
        <p:nvPicPr>
          <p:cNvPr id="14" name="Picture 13"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3245" y="1770323"/>
            <a:ext cx="3787423" cy="4112953"/>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54404" y="1835254"/>
            <a:ext cx="3657258"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54404" y="2380138"/>
            <a:ext cx="3657258"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21225" y="1835255"/>
            <a:ext cx="3671498"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721225" y="2380138"/>
            <a:ext cx="3671498"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2/20/2020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65878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6196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2/20/2020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5435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0"/>
            <a:ext cx="2780167"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641725" y="609600"/>
            <a:ext cx="4808943" cy="51816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347" y="2431518"/>
            <a:ext cx="2780167"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56757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2" name="Picture 11" descr="Slate-V2-S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4987" y="609923"/>
            <a:ext cx="3428146" cy="5205472"/>
          </a:xfrm>
          <a:prstGeom prst="rect">
            <a:avLst/>
          </a:prstGeom>
        </p:spPr>
      </p:pic>
      <p:sp>
        <p:nvSpPr>
          <p:cNvPr id="2" name="Title 1"/>
          <p:cNvSpPr>
            <a:spLocks noGrp="1"/>
          </p:cNvSpPr>
          <p:nvPr>
            <p:ph type="title"/>
          </p:nvPr>
        </p:nvSpPr>
        <p:spPr>
          <a:xfrm>
            <a:off x="685347" y="609923"/>
            <a:ext cx="3924676"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976728" y="743989"/>
            <a:ext cx="3165375"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347" y="2439261"/>
            <a:ext cx="3924676"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70931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Slate-V2-S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95" y="540085"/>
            <a:ext cx="7656010" cy="3834374"/>
          </a:xfrm>
          <a:prstGeom prst="rect">
            <a:avLst/>
          </a:prstGeom>
        </p:spPr>
      </p:pic>
      <p:sp>
        <p:nvSpPr>
          <p:cNvPr id="2" name="Title 1"/>
          <p:cNvSpPr>
            <a:spLocks noGrp="1"/>
          </p:cNvSpPr>
          <p:nvPr>
            <p:ph type="title"/>
          </p:nvPr>
        </p:nvSpPr>
        <p:spPr>
          <a:xfrm>
            <a:off x="685354" y="4565255"/>
            <a:ext cx="7766495"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26217" y="695010"/>
            <a:ext cx="7285600"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5108728"/>
            <a:ext cx="776532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05045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8437"/>
            <a:ext cx="776532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295180"/>
            <a:ext cx="7765322"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117279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3"/>
            <a:ext cx="6564224"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346" y="4304353"/>
            <a:ext cx="7765322"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
        <p:nvSpPr>
          <p:cNvPr id="11" name="TextBox 10"/>
          <p:cNvSpPr txBox="1"/>
          <p:nvPr/>
        </p:nvSpPr>
        <p:spPr>
          <a:xfrm>
            <a:off x="627459" y="87391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7828359" y="2933245"/>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8699703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46" y="2126943"/>
            <a:ext cx="7765322"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39" y="4650556"/>
            <a:ext cx="776414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425261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6" y="609600"/>
            <a:ext cx="776532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34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335033"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33107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5974929"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5974929"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2/20/2020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714898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6" name="Picture 5"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239" y="1826045"/>
            <a:ext cx="2529046" cy="1833558"/>
          </a:xfrm>
          <a:prstGeom prst="rect">
            <a:avLst/>
          </a:prstGeom>
        </p:spPr>
      </p:pic>
      <p:pic>
        <p:nvPicPr>
          <p:cNvPr id="28" name="Picture 27"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3813" y="1826045"/>
            <a:ext cx="2529046" cy="1833558"/>
          </a:xfrm>
          <a:prstGeom prst="rect">
            <a:avLst/>
          </a:prstGeom>
        </p:spPr>
      </p:pic>
      <p:pic>
        <p:nvPicPr>
          <p:cNvPr id="29" name="Picture 28"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1715" y="1826045"/>
            <a:ext cx="2529046" cy="1833558"/>
          </a:xfrm>
          <a:prstGeom prst="rect">
            <a:avLst/>
          </a:prstGeom>
        </p:spPr>
      </p:pic>
      <p:sp>
        <p:nvSpPr>
          <p:cNvPr id="30" name="Title 1"/>
          <p:cNvSpPr>
            <a:spLocks noGrp="1"/>
          </p:cNvSpPr>
          <p:nvPr>
            <p:ph type="title"/>
          </p:nvPr>
        </p:nvSpPr>
        <p:spPr>
          <a:xfrm>
            <a:off x="685346" y="609600"/>
            <a:ext cx="7765322"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6"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763577" y="1938918"/>
            <a:ext cx="2319276"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46" y="4480369"/>
            <a:ext cx="2475738"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332091"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409307" y="1939094"/>
            <a:ext cx="2319276"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75" y="4480368"/>
            <a:ext cx="2476753"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5975023"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6056774" y="1934432"/>
            <a:ext cx="2319276"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4929" y="4480366"/>
            <a:ext cx="2475738"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2/20/2020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329333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705467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02" y="609600"/>
            <a:ext cx="1713365"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7" y="609600"/>
            <a:ext cx="5937654" cy="5181601"/>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24963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6" y="609600"/>
            <a:ext cx="776532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1732450"/>
            <a:ext cx="776532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48A87A34-81AB-432B-8DAE-1953F412C126}" type="datetimeFigureOut">
              <a:rPr lang="en-US" smtClean="0"/>
              <a:pPr/>
              <a:t>2/20/2020</a:t>
            </a:fld>
            <a:endParaRPr lang="en-US" dirty="0"/>
          </a:p>
        </p:txBody>
      </p:sp>
      <p:sp>
        <p:nvSpPr>
          <p:cNvPr id="5" name="Footer Placeholder 4"/>
          <p:cNvSpPr>
            <a:spLocks noGrp="1"/>
          </p:cNvSpPr>
          <p:nvPr>
            <p:ph type="ftr" sz="quarter" idx="3"/>
          </p:nvPr>
        </p:nvSpPr>
        <p:spPr>
          <a:xfrm>
            <a:off x="685347" y="5883276"/>
            <a:ext cx="5004649"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40099960"/>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AU" dirty="0"/>
              <a:t>How to do Harvard Author Date Referencing </a:t>
            </a:r>
            <a:r>
              <a:rPr lang="en-AU"/>
              <a:t>Using Word</a:t>
            </a:r>
            <a:endParaRPr lang="en-AU" dirty="0"/>
          </a:p>
        </p:txBody>
      </p:sp>
      <p:sp>
        <p:nvSpPr>
          <p:cNvPr id="3" name="Subtitle 2"/>
          <p:cNvSpPr>
            <a:spLocks noGrp="1"/>
          </p:cNvSpPr>
          <p:nvPr>
            <p:ph type="subTitle" idx="1"/>
          </p:nvPr>
        </p:nvSpPr>
        <p:spPr/>
        <p:txBody>
          <a:bodyPr/>
          <a:lstStyle/>
          <a:p>
            <a:endParaRPr lang="en-AU" dirty="0"/>
          </a:p>
        </p:txBody>
      </p:sp>
    </p:spTree>
    <p:extLst>
      <p:ext uri="{BB962C8B-B14F-4D97-AF65-F5344CB8AC3E}">
        <p14:creationId xmlns:p14="http://schemas.microsoft.com/office/powerpoint/2010/main" val="1824418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What is Referencing?</a:t>
            </a:r>
          </a:p>
        </p:txBody>
      </p:sp>
      <p:sp>
        <p:nvSpPr>
          <p:cNvPr id="3" name="Content Placeholder 2"/>
          <p:cNvSpPr>
            <a:spLocks noGrp="1"/>
          </p:cNvSpPr>
          <p:nvPr>
            <p:ph idx="1"/>
          </p:nvPr>
        </p:nvSpPr>
        <p:spPr/>
        <p:txBody>
          <a:bodyPr>
            <a:normAutofit fontScale="92500" lnSpcReduction="10000"/>
          </a:bodyPr>
          <a:lstStyle/>
          <a:p>
            <a:r>
              <a:rPr lang="en-AU" sz="3600" dirty="0"/>
              <a:t>Referencing is the way we show where we get our information from.</a:t>
            </a:r>
          </a:p>
          <a:p>
            <a:r>
              <a:rPr lang="en-AU" sz="3600" dirty="0"/>
              <a:t>It helps:</a:t>
            </a:r>
          </a:p>
          <a:p>
            <a:pPr lvl="1"/>
            <a:r>
              <a:rPr lang="en-AU" sz="3200" dirty="0"/>
              <a:t>Strengthen your arguments</a:t>
            </a:r>
          </a:p>
          <a:p>
            <a:pPr lvl="1"/>
            <a:r>
              <a:rPr lang="en-AU" sz="3200" dirty="0"/>
              <a:t>Protect copyright and prevent plagiarism</a:t>
            </a:r>
          </a:p>
          <a:p>
            <a:r>
              <a:rPr lang="en-AU" sz="3400" dirty="0"/>
              <a:t>All secondary students need to do referencing in their assignments.</a:t>
            </a:r>
          </a:p>
        </p:txBody>
      </p:sp>
    </p:spTree>
    <p:extLst>
      <p:ext uri="{BB962C8B-B14F-4D97-AF65-F5344CB8AC3E}">
        <p14:creationId xmlns:p14="http://schemas.microsoft.com/office/powerpoint/2010/main" val="3233384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359B1-C753-404B-97CC-046DFB493197}"/>
              </a:ext>
            </a:extLst>
          </p:cNvPr>
          <p:cNvSpPr>
            <a:spLocks noGrp="1"/>
          </p:cNvSpPr>
          <p:nvPr>
            <p:ph type="title"/>
          </p:nvPr>
        </p:nvSpPr>
        <p:spPr/>
        <p:txBody>
          <a:bodyPr/>
          <a:lstStyle/>
          <a:p>
            <a:r>
              <a:rPr lang="en-AU" dirty="0"/>
              <a:t>The Two Parts of Referencing are:</a:t>
            </a:r>
          </a:p>
        </p:txBody>
      </p:sp>
      <p:sp>
        <p:nvSpPr>
          <p:cNvPr id="3" name="Content Placeholder 2">
            <a:extLst>
              <a:ext uri="{FF2B5EF4-FFF2-40B4-BE49-F238E27FC236}">
                <a16:creationId xmlns:a16="http://schemas.microsoft.com/office/drawing/2014/main" id="{13F4B213-71F9-4FCC-B8A8-BD36C8AEB137}"/>
              </a:ext>
            </a:extLst>
          </p:cNvPr>
          <p:cNvSpPr>
            <a:spLocks noGrp="1"/>
          </p:cNvSpPr>
          <p:nvPr>
            <p:ph idx="1"/>
          </p:nvPr>
        </p:nvSpPr>
        <p:spPr/>
        <p:txBody>
          <a:bodyPr>
            <a:normAutofit/>
          </a:bodyPr>
          <a:lstStyle/>
          <a:p>
            <a:pPr marL="36900" indent="0">
              <a:buNone/>
            </a:pPr>
            <a:r>
              <a:rPr lang="en-AU" sz="4000" dirty="0"/>
              <a:t>1. In-text citations</a:t>
            </a:r>
          </a:p>
          <a:p>
            <a:r>
              <a:rPr lang="en-AU" sz="3200" dirty="0"/>
              <a:t>The part that goes into your writing.</a:t>
            </a:r>
          </a:p>
          <a:p>
            <a:pPr marL="36900" indent="0">
              <a:buNone/>
            </a:pPr>
            <a:r>
              <a:rPr lang="en-AU" sz="4000" dirty="0"/>
              <a:t>2. Reference List (Bibliography)</a:t>
            </a:r>
          </a:p>
          <a:p>
            <a:r>
              <a:rPr lang="en-AU" sz="3200" dirty="0"/>
              <a:t>This goes at the end.</a:t>
            </a:r>
          </a:p>
        </p:txBody>
      </p:sp>
    </p:spTree>
    <p:extLst>
      <p:ext uri="{BB962C8B-B14F-4D97-AF65-F5344CB8AC3E}">
        <p14:creationId xmlns:p14="http://schemas.microsoft.com/office/powerpoint/2010/main" val="1494289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What does it look like?</a:t>
            </a:r>
          </a:p>
        </p:txBody>
      </p:sp>
      <p:pic>
        <p:nvPicPr>
          <p:cNvPr id="6"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4116" t="38352" r="12411" b="38731"/>
          <a:stretch/>
        </p:blipFill>
        <p:spPr bwMode="auto">
          <a:xfrm>
            <a:off x="685346" y="3539073"/>
            <a:ext cx="7776864" cy="136377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ounded Rectangle 6"/>
          <p:cNvSpPr/>
          <p:nvPr/>
        </p:nvSpPr>
        <p:spPr>
          <a:xfrm>
            <a:off x="3679149" y="4043129"/>
            <a:ext cx="2088232" cy="432048"/>
          </a:xfrm>
          <a:prstGeom prst="round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ounded Rectangle 7"/>
          <p:cNvSpPr/>
          <p:nvPr/>
        </p:nvSpPr>
        <p:spPr>
          <a:xfrm>
            <a:off x="4213738" y="3611081"/>
            <a:ext cx="1872208" cy="432048"/>
          </a:xfrm>
          <a:prstGeom prst="round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ounded Rectangle 8"/>
          <p:cNvSpPr/>
          <p:nvPr/>
        </p:nvSpPr>
        <p:spPr>
          <a:xfrm>
            <a:off x="720905" y="4043129"/>
            <a:ext cx="2958244" cy="432048"/>
          </a:xfrm>
          <a:prstGeom prst="round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ounded Rectangle 9"/>
          <p:cNvSpPr/>
          <p:nvPr/>
        </p:nvSpPr>
        <p:spPr>
          <a:xfrm>
            <a:off x="6445986" y="3611081"/>
            <a:ext cx="1800200" cy="432048"/>
          </a:xfrm>
          <a:prstGeom prst="round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extBox 10"/>
          <p:cNvSpPr txBox="1"/>
          <p:nvPr/>
        </p:nvSpPr>
        <p:spPr>
          <a:xfrm>
            <a:off x="539552" y="1867064"/>
            <a:ext cx="3456384"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AU" sz="2800" dirty="0"/>
              <a:t>This writer shows that she got the </a:t>
            </a:r>
            <a:r>
              <a:rPr lang="en-AU" sz="2800" b="1" dirty="0"/>
              <a:t>quote</a:t>
            </a:r>
            <a:r>
              <a:rPr lang="en-AU" sz="2800" dirty="0"/>
              <a:t> and these </a:t>
            </a:r>
            <a:r>
              <a:rPr lang="en-AU" sz="2800" b="1" dirty="0"/>
              <a:t>ideas</a:t>
            </a:r>
            <a:r>
              <a:rPr lang="en-AU" sz="2800" dirty="0"/>
              <a:t> …</a:t>
            </a:r>
          </a:p>
        </p:txBody>
      </p:sp>
      <p:sp>
        <p:nvSpPr>
          <p:cNvPr id="12" name="TextBox 11"/>
          <p:cNvSpPr txBox="1"/>
          <p:nvPr/>
        </p:nvSpPr>
        <p:spPr>
          <a:xfrm>
            <a:off x="5514056" y="5229200"/>
            <a:ext cx="3456384" cy="138499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AU" sz="2800" dirty="0"/>
              <a:t>… from the writing of this </a:t>
            </a:r>
            <a:r>
              <a:rPr lang="en-AU" sz="2800" b="1" dirty="0"/>
              <a:t>author</a:t>
            </a:r>
            <a:r>
              <a:rPr lang="en-AU" sz="2800" dirty="0"/>
              <a:t>, by using referencing.</a:t>
            </a:r>
          </a:p>
        </p:txBody>
      </p:sp>
      <p:cxnSp>
        <p:nvCxnSpPr>
          <p:cNvPr id="15" name="Straight Arrow Connector 14"/>
          <p:cNvCxnSpPr>
            <a:stCxn id="11" idx="3"/>
          </p:cNvCxnSpPr>
          <p:nvPr/>
        </p:nvCxnSpPr>
        <p:spPr>
          <a:xfrm>
            <a:off x="3995936" y="2559562"/>
            <a:ext cx="2450050" cy="1267543"/>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11" idx="3"/>
          </p:cNvCxnSpPr>
          <p:nvPr/>
        </p:nvCxnSpPr>
        <p:spPr>
          <a:xfrm>
            <a:off x="3995936" y="2559562"/>
            <a:ext cx="1153906" cy="1012974"/>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1" idx="3"/>
            <a:endCxn id="9" idx="0"/>
          </p:cNvCxnSpPr>
          <p:nvPr/>
        </p:nvCxnSpPr>
        <p:spPr>
          <a:xfrm flipH="1">
            <a:off x="2200027" y="2559562"/>
            <a:ext cx="1795909" cy="1483567"/>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2" idx="0"/>
            <a:endCxn id="7" idx="2"/>
          </p:cNvCxnSpPr>
          <p:nvPr/>
        </p:nvCxnSpPr>
        <p:spPr>
          <a:xfrm flipH="1" flipV="1">
            <a:off x="4723265" y="4475177"/>
            <a:ext cx="2518983" cy="754023"/>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0043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ppt_x"/>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ppt_x"/>
                                          </p:val>
                                        </p:tav>
                                        <p:tav tm="100000">
                                          <p:val>
                                            <p:strVal val="#ppt_x"/>
                                          </p:val>
                                        </p:tav>
                                      </p:tavLst>
                                    </p:anim>
                                    <p:anim calcmode="lin" valueType="num">
                                      <p:cBhvr additive="base">
                                        <p:cTn id="46" dur="500" fill="hold"/>
                                        <p:tgtEl>
                                          <p:spTgt spid="22"/>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ppt_x"/>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What does it look like?</a:t>
            </a:r>
          </a:p>
        </p:txBody>
      </p:sp>
      <p:pic>
        <p:nvPicPr>
          <p:cNvPr id="6"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4116" t="38352" r="12411" b="38731"/>
          <a:stretch/>
        </p:blipFill>
        <p:spPr bwMode="auto">
          <a:xfrm>
            <a:off x="685346" y="3539073"/>
            <a:ext cx="7776864" cy="136377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ounded Rectangle 6"/>
          <p:cNvSpPr/>
          <p:nvPr/>
        </p:nvSpPr>
        <p:spPr>
          <a:xfrm>
            <a:off x="3679149" y="4043129"/>
            <a:ext cx="2088232" cy="432048"/>
          </a:xfrm>
          <a:prstGeom prst="round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extBox 11"/>
          <p:cNvSpPr txBox="1"/>
          <p:nvPr/>
        </p:nvSpPr>
        <p:spPr>
          <a:xfrm>
            <a:off x="2933161" y="1471163"/>
            <a:ext cx="5668440" cy="181588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AU" sz="2800" dirty="0"/>
              <a:t>This type of reference is called an ‘in text citation’. It includes the </a:t>
            </a:r>
            <a:r>
              <a:rPr lang="en-AU" sz="2800" b="1" dirty="0"/>
              <a:t>author, the year and the page number.</a:t>
            </a:r>
            <a:endParaRPr lang="en-AU" sz="2800" dirty="0"/>
          </a:p>
        </p:txBody>
      </p:sp>
      <p:cxnSp>
        <p:nvCxnSpPr>
          <p:cNvPr id="14" name="Straight Arrow Connector 13"/>
          <p:cNvCxnSpPr>
            <a:stCxn id="12" idx="2"/>
            <a:endCxn id="7" idx="0"/>
          </p:cNvCxnSpPr>
          <p:nvPr/>
        </p:nvCxnSpPr>
        <p:spPr>
          <a:xfrm flipH="1">
            <a:off x="4723265" y="3287045"/>
            <a:ext cx="1044116" cy="756084"/>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1616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4087052"/>
            <a:ext cx="4852670" cy="2717495"/>
          </a:xfrm>
          <a:prstGeom prst="rect">
            <a:avLst/>
          </a:prstGeom>
        </p:spPr>
      </p:pic>
      <p:sp>
        <p:nvSpPr>
          <p:cNvPr id="2" name="Title 1"/>
          <p:cNvSpPr>
            <a:spLocks noGrp="1"/>
          </p:cNvSpPr>
          <p:nvPr>
            <p:ph type="title"/>
          </p:nvPr>
        </p:nvSpPr>
        <p:spPr/>
        <p:txBody>
          <a:bodyPr/>
          <a:lstStyle/>
          <a:p>
            <a:r>
              <a:rPr lang="en-AU" dirty="0"/>
              <a:t>What does it look like?</a:t>
            </a:r>
          </a:p>
        </p:txBody>
      </p:sp>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4116" t="38352" r="12411" b="38731"/>
          <a:stretch/>
        </p:blipFill>
        <p:spPr bwMode="auto">
          <a:xfrm>
            <a:off x="685346" y="3539073"/>
            <a:ext cx="7776864" cy="136377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ounded Rectangle 6"/>
          <p:cNvSpPr/>
          <p:nvPr/>
        </p:nvSpPr>
        <p:spPr>
          <a:xfrm>
            <a:off x="3679149" y="4043129"/>
            <a:ext cx="2088232" cy="432048"/>
          </a:xfrm>
          <a:prstGeom prst="round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extBox 11"/>
          <p:cNvSpPr txBox="1"/>
          <p:nvPr/>
        </p:nvSpPr>
        <p:spPr>
          <a:xfrm>
            <a:off x="2933161" y="1471163"/>
            <a:ext cx="5668440" cy="1754326"/>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AU" sz="2800" dirty="0"/>
              <a:t>This style of referencing is called </a:t>
            </a:r>
            <a:r>
              <a:rPr lang="en-AU" sz="2800" b="1" dirty="0"/>
              <a:t>Harvard Author-Date</a:t>
            </a:r>
            <a:r>
              <a:rPr lang="en-AU" sz="2800" dirty="0"/>
              <a:t>, because it was invented in Harvard University </a:t>
            </a:r>
            <a:r>
              <a:rPr lang="en-AU" sz="2000" dirty="0"/>
              <a:t>(and it includes the author and the date)</a:t>
            </a:r>
          </a:p>
        </p:txBody>
      </p:sp>
      <p:cxnSp>
        <p:nvCxnSpPr>
          <p:cNvPr id="14" name="Straight Arrow Connector 13"/>
          <p:cNvCxnSpPr>
            <a:stCxn id="12" idx="2"/>
            <a:endCxn id="7" idx="0"/>
          </p:cNvCxnSpPr>
          <p:nvPr/>
        </p:nvCxnSpPr>
        <p:spPr>
          <a:xfrm flipH="1">
            <a:off x="4723265" y="3225489"/>
            <a:ext cx="1044116" cy="817640"/>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4886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it look like?</a:t>
            </a:r>
            <a:endParaRPr lang="en-AU" dirty="0"/>
          </a:p>
        </p:txBody>
      </p:sp>
      <p:sp>
        <p:nvSpPr>
          <p:cNvPr id="3" name="Content Placeholder 2"/>
          <p:cNvSpPr>
            <a:spLocks noGrp="1"/>
          </p:cNvSpPr>
          <p:nvPr>
            <p:ph idx="1"/>
          </p:nvPr>
        </p:nvSpPr>
        <p:spPr>
          <a:xfrm>
            <a:off x="601479" y="3096403"/>
            <a:ext cx="7765322" cy="829208"/>
          </a:xfrm>
        </p:spPr>
        <p:txBody>
          <a:bodyPr>
            <a:noAutofit/>
          </a:bodyPr>
          <a:lstStyle/>
          <a:p>
            <a:r>
              <a:rPr lang="en-US" sz="2800" dirty="0"/>
              <a:t>A list of the documents you ‘cited’ with in-text citations is added at the end of your assignment. This is called a Reference List.</a:t>
            </a:r>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4116" t="38352" r="12411" b="38731"/>
          <a:stretch/>
        </p:blipFill>
        <p:spPr bwMode="auto">
          <a:xfrm>
            <a:off x="652267" y="1580050"/>
            <a:ext cx="7776864" cy="136377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ounded Rectangle 3"/>
          <p:cNvSpPr/>
          <p:nvPr/>
        </p:nvSpPr>
        <p:spPr>
          <a:xfrm>
            <a:off x="3646070" y="2084106"/>
            <a:ext cx="2088232" cy="432048"/>
          </a:xfrm>
          <a:prstGeom prst="round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1"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765" t="48214" r="24702" b="36508"/>
          <a:stretch/>
        </p:blipFill>
        <p:spPr bwMode="auto">
          <a:xfrm>
            <a:off x="1402700" y="4772402"/>
            <a:ext cx="6574972" cy="111760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Straight Arrow Connector 7"/>
          <p:cNvCxnSpPr/>
          <p:nvPr/>
        </p:nvCxnSpPr>
        <p:spPr>
          <a:xfrm flipH="1">
            <a:off x="2814320" y="2550500"/>
            <a:ext cx="1879600" cy="2780702"/>
          </a:xfrm>
          <a:prstGeom prst="straightConnector1">
            <a:avLst/>
          </a:prstGeom>
          <a:ln w="57150">
            <a:solidFill>
              <a:schemeClr val="accent4"/>
            </a:solidFill>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26104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200" dirty="0"/>
              <a:t>When do I need to use in-text citations?</a:t>
            </a:r>
          </a:p>
        </p:txBody>
      </p:sp>
      <p:sp>
        <p:nvSpPr>
          <p:cNvPr id="3" name="Content Placeholder 2"/>
          <p:cNvSpPr>
            <a:spLocks noGrp="1"/>
          </p:cNvSpPr>
          <p:nvPr>
            <p:ph idx="1"/>
          </p:nvPr>
        </p:nvSpPr>
        <p:spPr/>
        <p:txBody>
          <a:bodyPr>
            <a:normAutofit fontScale="92500" lnSpcReduction="20000"/>
          </a:bodyPr>
          <a:lstStyle/>
          <a:p>
            <a:pPr marL="36900" indent="0">
              <a:buNone/>
            </a:pPr>
            <a:r>
              <a:rPr lang="en-AU" sz="3200" dirty="0"/>
              <a:t>You </a:t>
            </a:r>
            <a:r>
              <a:rPr lang="en-AU" sz="3200" i="1" dirty="0"/>
              <a:t>must</a:t>
            </a:r>
            <a:r>
              <a:rPr lang="en-AU" sz="3200" dirty="0"/>
              <a:t> use in-text citations when:</a:t>
            </a:r>
          </a:p>
          <a:p>
            <a:pPr marL="36900" indent="0">
              <a:buNone/>
            </a:pPr>
            <a:endParaRPr lang="en-AU" sz="3200" dirty="0"/>
          </a:p>
          <a:p>
            <a:r>
              <a:rPr lang="en-AU" sz="3200" dirty="0"/>
              <a:t>1. When you </a:t>
            </a:r>
            <a:r>
              <a:rPr lang="en-AU" sz="3200" b="1" dirty="0"/>
              <a:t>directly</a:t>
            </a:r>
            <a:r>
              <a:rPr lang="en-AU" sz="3200" dirty="0"/>
              <a:t> </a:t>
            </a:r>
            <a:r>
              <a:rPr lang="en-AU" sz="3200" b="1" dirty="0"/>
              <a:t>quote</a:t>
            </a:r>
            <a:r>
              <a:rPr lang="en-AU" sz="3200" dirty="0"/>
              <a:t> someone’s exact words</a:t>
            </a:r>
          </a:p>
          <a:p>
            <a:endParaRPr lang="en-AU" sz="3200" dirty="0"/>
          </a:p>
          <a:p>
            <a:r>
              <a:rPr lang="en-AU" sz="3200" dirty="0"/>
              <a:t>2. When you </a:t>
            </a:r>
            <a:r>
              <a:rPr lang="en-AU" sz="3200" b="1" dirty="0"/>
              <a:t>paraphrase</a:t>
            </a:r>
            <a:r>
              <a:rPr lang="en-AU" sz="3200" dirty="0"/>
              <a:t> someone’s ideas.</a:t>
            </a:r>
          </a:p>
          <a:p>
            <a:pPr lvl="2"/>
            <a:r>
              <a:rPr lang="en-AU" sz="2800" dirty="0"/>
              <a:t>i.e. when you take someone’s information and write it in your own words.</a:t>
            </a:r>
          </a:p>
        </p:txBody>
      </p:sp>
    </p:spTree>
    <p:extLst>
      <p:ext uri="{BB962C8B-B14F-4D97-AF65-F5344CB8AC3E}">
        <p14:creationId xmlns:p14="http://schemas.microsoft.com/office/powerpoint/2010/main" val="3622906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How to do Referencing</a:t>
            </a:r>
            <a:br>
              <a:rPr lang="en-AU" dirty="0"/>
            </a:br>
            <a:r>
              <a:rPr lang="en-AU" dirty="0"/>
              <a:t>(using Word)</a:t>
            </a:r>
          </a:p>
        </p:txBody>
      </p:sp>
      <p:sp>
        <p:nvSpPr>
          <p:cNvPr id="5" name="Text Placeholder 4"/>
          <p:cNvSpPr>
            <a:spLocks noGrp="1"/>
          </p:cNvSpPr>
          <p:nvPr>
            <p:ph type="body" idx="1"/>
          </p:nvPr>
        </p:nvSpPr>
        <p:spPr/>
        <p:txBody>
          <a:bodyPr/>
          <a:lstStyle/>
          <a:p>
            <a:endParaRPr lang="en-AU"/>
          </a:p>
        </p:txBody>
      </p:sp>
    </p:spTree>
    <p:extLst>
      <p:ext uri="{BB962C8B-B14F-4D97-AF65-F5344CB8AC3E}">
        <p14:creationId xmlns:p14="http://schemas.microsoft.com/office/powerpoint/2010/main" val="182104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Referencing Styles</a:t>
            </a:r>
          </a:p>
        </p:txBody>
      </p:sp>
      <p:sp>
        <p:nvSpPr>
          <p:cNvPr id="5" name="Content Placeholder 4"/>
          <p:cNvSpPr>
            <a:spLocks noGrp="1"/>
          </p:cNvSpPr>
          <p:nvPr>
            <p:ph idx="1"/>
          </p:nvPr>
        </p:nvSpPr>
        <p:spPr/>
        <p:txBody>
          <a:bodyPr>
            <a:normAutofit/>
          </a:bodyPr>
          <a:lstStyle/>
          <a:p>
            <a:r>
              <a:rPr lang="en-AU" sz="3200" dirty="0"/>
              <a:t>Referencing needs very specific punctuation.</a:t>
            </a:r>
          </a:p>
          <a:p>
            <a:endParaRPr lang="en-AU" sz="3200" dirty="0"/>
          </a:p>
          <a:p>
            <a:endParaRPr lang="en-AU" sz="3200" dirty="0"/>
          </a:p>
          <a:p>
            <a:r>
              <a:rPr lang="en-AU" sz="3200" dirty="0"/>
              <a:t>Luckily, Word can do all the hard work for you.</a:t>
            </a:r>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5" t="48214" r="24702" b="36508"/>
          <a:stretch/>
        </p:blipFill>
        <p:spPr bwMode="auto">
          <a:xfrm>
            <a:off x="1280521" y="2880530"/>
            <a:ext cx="6574972" cy="111760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2350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672" y="45218"/>
            <a:ext cx="7765322" cy="970450"/>
          </a:xfrm>
        </p:spPr>
        <p:txBody>
          <a:bodyPr/>
          <a:lstStyle/>
          <a:p>
            <a:pPr algn="l"/>
            <a:r>
              <a:rPr lang="en-AU" dirty="0"/>
              <a:t>What we need:</a:t>
            </a:r>
          </a:p>
        </p:txBody>
      </p:sp>
      <p:sp>
        <p:nvSpPr>
          <p:cNvPr id="3" name="Content Placeholder 2"/>
          <p:cNvSpPr>
            <a:spLocks noGrp="1"/>
          </p:cNvSpPr>
          <p:nvPr>
            <p:ph idx="1"/>
          </p:nvPr>
        </p:nvSpPr>
        <p:spPr>
          <a:xfrm>
            <a:off x="1250272" y="4205816"/>
            <a:ext cx="7765322" cy="1002498"/>
          </a:xfrm>
        </p:spPr>
        <p:style>
          <a:lnRef idx="2">
            <a:schemeClr val="accent2"/>
          </a:lnRef>
          <a:fillRef idx="1">
            <a:schemeClr val="lt1"/>
          </a:fillRef>
          <a:effectRef idx="0">
            <a:schemeClr val="accent2"/>
          </a:effectRef>
          <a:fontRef idx="minor">
            <a:schemeClr val="dk1"/>
          </a:fontRef>
        </p:style>
        <p:txBody>
          <a:bodyPr>
            <a:normAutofit lnSpcReduction="10000"/>
          </a:bodyPr>
          <a:lstStyle/>
          <a:p>
            <a:pPr marL="36900" indent="0">
              <a:buNone/>
            </a:pPr>
            <a:r>
              <a:rPr lang="en-US" dirty="0">
                <a:effectLst/>
              </a:rPr>
              <a:t>Those who had spent more time on social media had 2.2 times the risk of reporting eating and body image concerns, compared to their peers who spent less time on social media.</a:t>
            </a:r>
            <a:endParaRPr lang="en-AU" dirty="0"/>
          </a:p>
        </p:txBody>
      </p:sp>
      <p:pic>
        <p:nvPicPr>
          <p:cNvPr id="4" name="Picture 3"/>
          <p:cNvPicPr>
            <a:picLocks noChangeAspect="1"/>
          </p:cNvPicPr>
          <p:nvPr/>
        </p:nvPicPr>
        <p:blipFill rotWithShape="1">
          <a:blip r:embed="rId2"/>
          <a:srcRect l="28723" t="42009" r="6490" b="19788"/>
          <a:stretch/>
        </p:blipFill>
        <p:spPr>
          <a:xfrm>
            <a:off x="435798" y="1310509"/>
            <a:ext cx="8579796" cy="2845844"/>
          </a:xfrm>
          <a:prstGeom prst="rect">
            <a:avLst/>
          </a:prstGeom>
        </p:spPr>
      </p:pic>
      <p:pic>
        <p:nvPicPr>
          <p:cNvPr id="5" name="Picture 4"/>
          <p:cNvPicPr>
            <a:picLocks noChangeAspect="1"/>
          </p:cNvPicPr>
          <p:nvPr/>
        </p:nvPicPr>
        <p:blipFill rotWithShape="1">
          <a:blip r:embed="rId2"/>
          <a:srcRect l="4681" t="14776" r="78511" b="76146"/>
          <a:stretch/>
        </p:blipFill>
        <p:spPr>
          <a:xfrm>
            <a:off x="5941654" y="327191"/>
            <a:ext cx="3073940" cy="933855"/>
          </a:xfrm>
          <a:prstGeom prst="rect">
            <a:avLst/>
          </a:prstGeom>
        </p:spPr>
      </p:pic>
      <p:sp>
        <p:nvSpPr>
          <p:cNvPr id="6" name="Rectangle 5"/>
          <p:cNvSpPr/>
          <p:nvPr/>
        </p:nvSpPr>
        <p:spPr>
          <a:xfrm>
            <a:off x="2997445" y="5350554"/>
            <a:ext cx="6018149" cy="369332"/>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en-AU" dirty="0"/>
              <a:t>https://www.psycom.net/social-media-teen-mental-health</a:t>
            </a:r>
          </a:p>
        </p:txBody>
      </p:sp>
      <p:sp>
        <p:nvSpPr>
          <p:cNvPr id="7" name="TextBox 6"/>
          <p:cNvSpPr txBox="1"/>
          <p:nvPr/>
        </p:nvSpPr>
        <p:spPr>
          <a:xfrm>
            <a:off x="4419600" y="277728"/>
            <a:ext cx="223520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AU" dirty="0"/>
              <a:t>The Website name:</a:t>
            </a:r>
          </a:p>
        </p:txBody>
      </p:sp>
      <p:sp>
        <p:nvSpPr>
          <p:cNvPr id="8" name="TextBox 7"/>
          <p:cNvSpPr txBox="1"/>
          <p:nvPr/>
        </p:nvSpPr>
        <p:spPr>
          <a:xfrm>
            <a:off x="-111760" y="1076380"/>
            <a:ext cx="223520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AU" dirty="0"/>
              <a:t>The Page title:</a:t>
            </a:r>
          </a:p>
        </p:txBody>
      </p:sp>
      <p:sp>
        <p:nvSpPr>
          <p:cNvPr id="9" name="TextBox 8"/>
          <p:cNvSpPr txBox="1"/>
          <p:nvPr/>
        </p:nvSpPr>
        <p:spPr>
          <a:xfrm>
            <a:off x="10160" y="3230300"/>
            <a:ext cx="223520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AU" dirty="0"/>
              <a:t>The author:</a:t>
            </a:r>
          </a:p>
        </p:txBody>
      </p:sp>
      <p:sp>
        <p:nvSpPr>
          <p:cNvPr id="10" name="TextBox 9"/>
          <p:cNvSpPr txBox="1"/>
          <p:nvPr/>
        </p:nvSpPr>
        <p:spPr>
          <a:xfrm>
            <a:off x="10160" y="4055959"/>
            <a:ext cx="2235200"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AU" dirty="0"/>
              <a:t>The information I want to use:</a:t>
            </a:r>
          </a:p>
        </p:txBody>
      </p:sp>
      <p:sp>
        <p:nvSpPr>
          <p:cNvPr id="11" name="TextBox 10"/>
          <p:cNvSpPr txBox="1"/>
          <p:nvPr/>
        </p:nvSpPr>
        <p:spPr>
          <a:xfrm>
            <a:off x="843280" y="5257777"/>
            <a:ext cx="223520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AU" dirty="0"/>
              <a:t>The page address:</a:t>
            </a:r>
          </a:p>
        </p:txBody>
      </p:sp>
      <p:pic>
        <p:nvPicPr>
          <p:cNvPr id="12" name="Picture 11"/>
          <p:cNvPicPr>
            <a:picLocks noChangeAspect="1"/>
          </p:cNvPicPr>
          <p:nvPr/>
        </p:nvPicPr>
        <p:blipFill rotWithShape="1">
          <a:blip r:embed="rId3"/>
          <a:srcRect l="28750" t="59383" r="55417" b="31975"/>
          <a:stretch/>
        </p:blipFill>
        <p:spPr>
          <a:xfrm>
            <a:off x="6119994" y="5812663"/>
            <a:ext cx="2895600" cy="889000"/>
          </a:xfrm>
          <a:prstGeom prst="rect">
            <a:avLst/>
          </a:prstGeom>
        </p:spPr>
      </p:pic>
      <p:sp>
        <p:nvSpPr>
          <p:cNvPr id="13" name="TextBox 12"/>
          <p:cNvSpPr txBox="1"/>
          <p:nvPr/>
        </p:nvSpPr>
        <p:spPr>
          <a:xfrm>
            <a:off x="4015333" y="6246809"/>
            <a:ext cx="223520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AU" dirty="0"/>
              <a:t>The date:</a:t>
            </a:r>
          </a:p>
        </p:txBody>
      </p:sp>
    </p:spTree>
    <p:extLst>
      <p:ext uri="{BB962C8B-B14F-4D97-AF65-F5344CB8AC3E}">
        <p14:creationId xmlns:p14="http://schemas.microsoft.com/office/powerpoint/2010/main" val="1103781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How to include in-text citations.</a:t>
            </a:r>
          </a:p>
        </p:txBody>
      </p:sp>
      <p:sp>
        <p:nvSpPr>
          <p:cNvPr id="3" name="Content Placeholder 2"/>
          <p:cNvSpPr>
            <a:spLocks noGrp="1"/>
          </p:cNvSpPr>
          <p:nvPr>
            <p:ph idx="1"/>
          </p:nvPr>
        </p:nvSpPr>
        <p:spPr>
          <a:xfrm>
            <a:off x="685346" y="1732451"/>
            <a:ext cx="5644334" cy="2768430"/>
          </a:xfrm>
        </p:spPr>
        <p:style>
          <a:lnRef idx="2">
            <a:schemeClr val="accent3"/>
          </a:lnRef>
          <a:fillRef idx="1">
            <a:schemeClr val="lt1"/>
          </a:fillRef>
          <a:effectRef idx="0">
            <a:schemeClr val="accent3"/>
          </a:effectRef>
          <a:fontRef idx="minor">
            <a:schemeClr val="dk1"/>
          </a:fontRef>
        </p:style>
        <p:txBody>
          <a:bodyPr>
            <a:normAutofit/>
          </a:bodyPr>
          <a:lstStyle/>
          <a:p>
            <a:pPr marL="36900" indent="0">
              <a:buNone/>
            </a:pPr>
            <a:r>
              <a:rPr lang="en-US" sz="2800" b="1" dirty="0">
                <a:effectLst/>
              </a:rPr>
              <a:t>My assignment:</a:t>
            </a:r>
          </a:p>
          <a:p>
            <a:pPr marL="36900" indent="0">
              <a:buNone/>
            </a:pPr>
            <a:endParaRPr lang="en-AU" sz="2800" dirty="0">
              <a:effectLst/>
              <a:latin typeface="Arial" panose="020B0604020202020204" pitchFamily="34" charset="0"/>
              <a:cs typeface="Arial" panose="020B0604020202020204" pitchFamily="34" charset="0"/>
            </a:endParaRPr>
          </a:p>
          <a:p>
            <a:pPr marL="36900" indent="0">
              <a:buNone/>
            </a:pPr>
            <a:r>
              <a:rPr lang="en-AU" sz="2800" dirty="0">
                <a:effectLst/>
                <a:latin typeface="Arial" panose="020B0604020202020204" pitchFamily="34" charset="0"/>
                <a:cs typeface="Arial" panose="020B0604020202020204" pitchFamily="34" charset="0"/>
              </a:rPr>
              <a:t>Social media addicted teens have 2.2 times the risk of ‘reporting eating and body image concerns’</a:t>
            </a:r>
          </a:p>
        </p:txBody>
      </p:sp>
      <p:sp>
        <p:nvSpPr>
          <p:cNvPr id="4" name="Content Placeholder 2"/>
          <p:cNvSpPr txBox="1">
            <a:spLocks/>
          </p:cNvSpPr>
          <p:nvPr/>
        </p:nvSpPr>
        <p:spPr>
          <a:xfrm>
            <a:off x="6858000" y="1732450"/>
            <a:ext cx="2157594" cy="4881710"/>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9pPr>
          </a:lstStyle>
          <a:p>
            <a:pPr marL="36900" indent="0">
              <a:buFont typeface="Wingdings 2" charset="2"/>
              <a:buNone/>
            </a:pPr>
            <a:r>
              <a:rPr lang="en-US" b="1" dirty="0">
                <a:effectLst/>
              </a:rPr>
              <a:t>Original information:</a:t>
            </a:r>
          </a:p>
          <a:p>
            <a:pPr marL="36900" indent="0">
              <a:buFont typeface="Wingdings 2" charset="2"/>
              <a:buNone/>
            </a:pPr>
            <a:r>
              <a:rPr lang="en-US" dirty="0">
                <a:effectLst/>
              </a:rPr>
              <a:t>Those who had spent more time on social media had 2.2 times the risk of reporting eating and body image concerns, compared to their peers who spent less time on social media.</a:t>
            </a:r>
            <a:endParaRPr lang="en-AU" dirty="0"/>
          </a:p>
        </p:txBody>
      </p:sp>
      <p:sp>
        <p:nvSpPr>
          <p:cNvPr id="6" name="Rounded Rectangle 5"/>
          <p:cNvSpPr/>
          <p:nvPr/>
        </p:nvSpPr>
        <p:spPr>
          <a:xfrm>
            <a:off x="685346" y="2986489"/>
            <a:ext cx="5481774" cy="432048"/>
          </a:xfrm>
          <a:prstGeom prst="round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ounded Rectangle 6"/>
          <p:cNvSpPr/>
          <p:nvPr/>
        </p:nvSpPr>
        <p:spPr>
          <a:xfrm>
            <a:off x="685346" y="3418537"/>
            <a:ext cx="2880814" cy="432048"/>
          </a:xfrm>
          <a:prstGeom prst="round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ounded Rectangle 7"/>
          <p:cNvSpPr/>
          <p:nvPr/>
        </p:nvSpPr>
        <p:spPr>
          <a:xfrm>
            <a:off x="6858000" y="2443176"/>
            <a:ext cx="2082800" cy="1661463"/>
          </a:xfrm>
          <a:prstGeom prst="round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Box 8"/>
          <p:cNvSpPr txBox="1"/>
          <p:nvPr/>
        </p:nvSpPr>
        <p:spPr>
          <a:xfrm>
            <a:off x="579120" y="4714240"/>
            <a:ext cx="2367280" cy="193899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AU" sz="2400" dirty="0"/>
              <a:t>I wrote the information in my own words. This is called </a:t>
            </a:r>
            <a:r>
              <a:rPr lang="en-AU" sz="2400" b="1" dirty="0"/>
              <a:t>paraphrasing</a:t>
            </a:r>
            <a:r>
              <a:rPr lang="en-AU" sz="2400" dirty="0"/>
              <a:t>.</a:t>
            </a:r>
          </a:p>
        </p:txBody>
      </p:sp>
      <p:sp>
        <p:nvSpPr>
          <p:cNvPr id="10" name="TextBox 9"/>
          <p:cNvSpPr txBox="1"/>
          <p:nvPr/>
        </p:nvSpPr>
        <p:spPr>
          <a:xfrm>
            <a:off x="3129280" y="4714240"/>
            <a:ext cx="3200400" cy="193899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AU" sz="2400" dirty="0"/>
              <a:t>If I want to use their exact words, I put quotation marks around it. This is called </a:t>
            </a:r>
            <a:r>
              <a:rPr lang="en-AU" sz="2400" b="1" dirty="0"/>
              <a:t>‘direct quoting’.</a:t>
            </a:r>
          </a:p>
        </p:txBody>
      </p:sp>
      <p:sp>
        <p:nvSpPr>
          <p:cNvPr id="11" name="Rounded Rectangle 10"/>
          <p:cNvSpPr/>
          <p:nvPr/>
        </p:nvSpPr>
        <p:spPr>
          <a:xfrm>
            <a:off x="3977186" y="3418537"/>
            <a:ext cx="1651454" cy="432048"/>
          </a:xfrm>
          <a:prstGeom prst="round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ounded Rectangle 11"/>
          <p:cNvSpPr/>
          <p:nvPr/>
        </p:nvSpPr>
        <p:spPr>
          <a:xfrm>
            <a:off x="685346" y="3850365"/>
            <a:ext cx="5481774" cy="432048"/>
          </a:xfrm>
          <a:prstGeom prst="round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ounded Rectangle 12"/>
          <p:cNvSpPr/>
          <p:nvPr/>
        </p:nvSpPr>
        <p:spPr>
          <a:xfrm>
            <a:off x="6858000" y="3759201"/>
            <a:ext cx="2082800" cy="955040"/>
          </a:xfrm>
          <a:prstGeom prst="round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353528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685346" y="4635952"/>
            <a:ext cx="2661920" cy="156966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AU" sz="3200" dirty="0"/>
              <a:t>This needs an in-text citation.</a:t>
            </a:r>
          </a:p>
        </p:txBody>
      </p:sp>
      <p:sp>
        <p:nvSpPr>
          <p:cNvPr id="2" name="Title 1"/>
          <p:cNvSpPr>
            <a:spLocks noGrp="1"/>
          </p:cNvSpPr>
          <p:nvPr>
            <p:ph type="title"/>
          </p:nvPr>
        </p:nvSpPr>
        <p:spPr/>
        <p:txBody>
          <a:bodyPr/>
          <a:lstStyle/>
          <a:p>
            <a:r>
              <a:rPr lang="en-AU" dirty="0"/>
              <a:t>How to include in-text citations.</a:t>
            </a:r>
          </a:p>
        </p:txBody>
      </p:sp>
      <p:sp>
        <p:nvSpPr>
          <p:cNvPr id="3" name="Content Placeholder 2"/>
          <p:cNvSpPr>
            <a:spLocks noGrp="1"/>
          </p:cNvSpPr>
          <p:nvPr>
            <p:ph idx="1"/>
          </p:nvPr>
        </p:nvSpPr>
        <p:spPr>
          <a:xfrm>
            <a:off x="685346" y="1732451"/>
            <a:ext cx="5644334" cy="2768430"/>
          </a:xfrm>
        </p:spPr>
        <p:style>
          <a:lnRef idx="2">
            <a:schemeClr val="accent3"/>
          </a:lnRef>
          <a:fillRef idx="1">
            <a:schemeClr val="lt1"/>
          </a:fillRef>
          <a:effectRef idx="0">
            <a:schemeClr val="accent3"/>
          </a:effectRef>
          <a:fontRef idx="minor">
            <a:schemeClr val="dk1"/>
          </a:fontRef>
        </p:style>
        <p:txBody>
          <a:bodyPr>
            <a:normAutofit/>
          </a:bodyPr>
          <a:lstStyle/>
          <a:p>
            <a:pPr marL="36900" indent="0">
              <a:buNone/>
            </a:pPr>
            <a:r>
              <a:rPr lang="en-US" sz="2800" b="1" dirty="0">
                <a:effectLst/>
              </a:rPr>
              <a:t>My assignment:</a:t>
            </a:r>
          </a:p>
          <a:p>
            <a:pPr marL="36900" indent="0">
              <a:buNone/>
            </a:pPr>
            <a:endParaRPr lang="en-AU" sz="2800" dirty="0">
              <a:effectLst/>
              <a:latin typeface="Arial" panose="020B0604020202020204" pitchFamily="34" charset="0"/>
              <a:cs typeface="Arial" panose="020B0604020202020204" pitchFamily="34" charset="0"/>
            </a:endParaRPr>
          </a:p>
          <a:p>
            <a:pPr marL="36900" indent="0">
              <a:buNone/>
            </a:pPr>
            <a:r>
              <a:rPr lang="en-AU" sz="2800" dirty="0">
                <a:effectLst/>
                <a:latin typeface="Arial" panose="020B0604020202020204" pitchFamily="34" charset="0"/>
                <a:cs typeface="Arial" panose="020B0604020202020204" pitchFamily="34" charset="0"/>
              </a:rPr>
              <a:t>Social media addicted teens have 2.2 times the risk of ‘reporting eating and body image concerns’</a:t>
            </a:r>
          </a:p>
        </p:txBody>
      </p:sp>
      <p:sp>
        <p:nvSpPr>
          <p:cNvPr id="4" name="Content Placeholder 2"/>
          <p:cNvSpPr txBox="1">
            <a:spLocks/>
          </p:cNvSpPr>
          <p:nvPr/>
        </p:nvSpPr>
        <p:spPr>
          <a:xfrm>
            <a:off x="6858000" y="1732450"/>
            <a:ext cx="2157594" cy="4881710"/>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9pPr>
          </a:lstStyle>
          <a:p>
            <a:pPr marL="36900" indent="0">
              <a:buFont typeface="Wingdings 2" charset="2"/>
              <a:buNone/>
            </a:pPr>
            <a:r>
              <a:rPr lang="en-US" b="1" dirty="0">
                <a:effectLst/>
              </a:rPr>
              <a:t>Original information:</a:t>
            </a:r>
          </a:p>
          <a:p>
            <a:pPr marL="36900" indent="0">
              <a:buFont typeface="Wingdings 2" charset="2"/>
              <a:buNone/>
            </a:pPr>
            <a:r>
              <a:rPr lang="en-US" dirty="0">
                <a:effectLst/>
              </a:rPr>
              <a:t>Those who had spent more time on social media had 2.2 times the risk of reporting eating and body image concerns, compared to their peers who spent less time on social media.</a:t>
            </a:r>
            <a:endParaRPr lang="en-AU" dirty="0"/>
          </a:p>
        </p:txBody>
      </p:sp>
      <p:pic>
        <p:nvPicPr>
          <p:cNvPr id="5" name="Picture 4"/>
          <p:cNvPicPr>
            <a:picLocks noChangeAspect="1"/>
          </p:cNvPicPr>
          <p:nvPr/>
        </p:nvPicPr>
        <p:blipFill rotWithShape="1">
          <a:blip r:embed="rId2"/>
          <a:srcRect l="24787" t="3995" r="43298" b="47778"/>
          <a:stretch/>
        </p:blipFill>
        <p:spPr>
          <a:xfrm>
            <a:off x="1507224" y="232045"/>
            <a:ext cx="7508370" cy="63821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extBox 14"/>
          <p:cNvSpPr txBox="1"/>
          <p:nvPr/>
        </p:nvSpPr>
        <p:spPr>
          <a:xfrm>
            <a:off x="213360" y="782320"/>
            <a:ext cx="2153920"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AU" sz="2400" dirty="0"/>
              <a:t>Go to references tab in Word.</a:t>
            </a:r>
          </a:p>
        </p:txBody>
      </p:sp>
      <p:sp>
        <p:nvSpPr>
          <p:cNvPr id="16" name="TextBox 15"/>
          <p:cNvSpPr txBox="1"/>
          <p:nvPr/>
        </p:nvSpPr>
        <p:spPr>
          <a:xfrm>
            <a:off x="6295351" y="1132285"/>
            <a:ext cx="2656386"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AU" sz="2400" dirty="0"/>
              <a:t>Make sure ‘Style’ is set to ‘Harvard-Anglia’</a:t>
            </a:r>
          </a:p>
        </p:txBody>
      </p:sp>
    </p:spTree>
    <p:extLst>
      <p:ext uri="{BB962C8B-B14F-4D97-AF65-F5344CB8AC3E}">
        <p14:creationId xmlns:p14="http://schemas.microsoft.com/office/powerpoint/2010/main" val="845051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ppt_x"/>
                                          </p:val>
                                        </p:tav>
                                        <p:tav tm="100000">
                                          <p:val>
                                            <p:strVal val="#ppt_x"/>
                                          </p:val>
                                        </p:tav>
                                      </p:tavLst>
                                    </p:anim>
                                    <p:anim calcmode="lin" valueType="num">
                                      <p:cBhvr additive="base">
                                        <p:cTn id="1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How to include in-text citations.</a:t>
            </a:r>
          </a:p>
        </p:txBody>
      </p:sp>
      <p:pic>
        <p:nvPicPr>
          <p:cNvPr id="6" name="Picture 5"/>
          <p:cNvPicPr>
            <a:picLocks noChangeAspect="1"/>
          </p:cNvPicPr>
          <p:nvPr/>
        </p:nvPicPr>
        <p:blipFill rotWithShape="1">
          <a:blip r:embed="rId2"/>
          <a:srcRect l="24583" t="2592" r="49861" b="63580"/>
          <a:stretch/>
        </p:blipFill>
        <p:spPr>
          <a:xfrm>
            <a:off x="1994516" y="1541228"/>
            <a:ext cx="6131002" cy="45649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extBox 14"/>
          <p:cNvSpPr txBox="1"/>
          <p:nvPr/>
        </p:nvSpPr>
        <p:spPr>
          <a:xfrm>
            <a:off x="917556" y="2331056"/>
            <a:ext cx="2153920" cy="175432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AU" sz="3600" dirty="0"/>
              <a:t>Choose ‘Insert Citation’</a:t>
            </a:r>
          </a:p>
        </p:txBody>
      </p:sp>
      <p:sp>
        <p:nvSpPr>
          <p:cNvPr id="16" name="TextBox 15"/>
          <p:cNvSpPr txBox="1"/>
          <p:nvPr/>
        </p:nvSpPr>
        <p:spPr>
          <a:xfrm>
            <a:off x="6608604" y="4085382"/>
            <a:ext cx="2656386" cy="83099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AU" sz="2400" dirty="0"/>
              <a:t>Choose ‘Add New Source’</a:t>
            </a:r>
          </a:p>
        </p:txBody>
      </p:sp>
    </p:spTree>
    <p:extLst>
      <p:ext uri="{BB962C8B-B14F-4D97-AF65-F5344CB8AC3E}">
        <p14:creationId xmlns:p14="http://schemas.microsoft.com/office/powerpoint/2010/main" val="1679896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19028" t="20370" r="18749" b="29506"/>
          <a:stretch/>
        </p:blipFill>
        <p:spPr>
          <a:xfrm>
            <a:off x="432887" y="2515832"/>
            <a:ext cx="8432800" cy="3821113"/>
          </a:xfrm>
          <a:prstGeom prst="rect">
            <a:avLst/>
          </a:prstGeom>
        </p:spPr>
      </p:pic>
      <p:sp>
        <p:nvSpPr>
          <p:cNvPr id="2" name="Title 1"/>
          <p:cNvSpPr>
            <a:spLocks noGrp="1"/>
          </p:cNvSpPr>
          <p:nvPr>
            <p:ph type="title"/>
          </p:nvPr>
        </p:nvSpPr>
        <p:spPr/>
        <p:txBody>
          <a:bodyPr/>
          <a:lstStyle/>
          <a:p>
            <a:r>
              <a:rPr lang="en-AU" dirty="0"/>
              <a:t>How to include in-text citations.</a:t>
            </a:r>
          </a:p>
        </p:txBody>
      </p:sp>
      <p:sp>
        <p:nvSpPr>
          <p:cNvPr id="15" name="TextBox 14"/>
          <p:cNvSpPr txBox="1"/>
          <p:nvPr/>
        </p:nvSpPr>
        <p:spPr>
          <a:xfrm>
            <a:off x="406422" y="1800976"/>
            <a:ext cx="5266873"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AU" sz="3600" dirty="0"/>
              <a:t>Fill in the information.</a:t>
            </a:r>
          </a:p>
        </p:txBody>
      </p:sp>
      <p:sp>
        <p:nvSpPr>
          <p:cNvPr id="16" name="TextBox 15"/>
          <p:cNvSpPr txBox="1"/>
          <p:nvPr/>
        </p:nvSpPr>
        <p:spPr>
          <a:xfrm>
            <a:off x="4729003" y="2552092"/>
            <a:ext cx="4136683" cy="46166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AU" sz="2400" dirty="0"/>
              <a:t>Change the type of source:</a:t>
            </a:r>
          </a:p>
        </p:txBody>
      </p:sp>
      <p:sp>
        <p:nvSpPr>
          <p:cNvPr id="8" name="Content Placeholder 7"/>
          <p:cNvSpPr>
            <a:spLocks noGrp="1"/>
          </p:cNvSpPr>
          <p:nvPr>
            <p:ph idx="1"/>
          </p:nvPr>
        </p:nvSpPr>
        <p:spPr/>
        <p:txBody>
          <a:bodyPr/>
          <a:lstStyle/>
          <a:p>
            <a:endParaRPr lang="en-AU"/>
          </a:p>
        </p:txBody>
      </p:sp>
    </p:spTree>
    <p:extLst>
      <p:ext uri="{BB962C8B-B14F-4D97-AF65-F5344CB8AC3E}">
        <p14:creationId xmlns:p14="http://schemas.microsoft.com/office/powerpoint/2010/main" val="984872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9167" t="20124" r="19028" b="30000"/>
          <a:stretch/>
        </p:blipFill>
        <p:spPr>
          <a:xfrm>
            <a:off x="406422" y="2484966"/>
            <a:ext cx="8448486" cy="3835043"/>
          </a:xfrm>
          <a:prstGeom prst="rect">
            <a:avLst/>
          </a:prstGeom>
        </p:spPr>
      </p:pic>
      <p:sp>
        <p:nvSpPr>
          <p:cNvPr id="2" name="Title 1"/>
          <p:cNvSpPr>
            <a:spLocks noGrp="1"/>
          </p:cNvSpPr>
          <p:nvPr>
            <p:ph type="title"/>
          </p:nvPr>
        </p:nvSpPr>
        <p:spPr/>
        <p:txBody>
          <a:bodyPr/>
          <a:lstStyle/>
          <a:p>
            <a:r>
              <a:rPr lang="en-AU" dirty="0"/>
              <a:t>How to include in-text citations.</a:t>
            </a:r>
          </a:p>
        </p:txBody>
      </p:sp>
      <p:sp>
        <p:nvSpPr>
          <p:cNvPr id="15" name="TextBox 14"/>
          <p:cNvSpPr txBox="1"/>
          <p:nvPr/>
        </p:nvSpPr>
        <p:spPr>
          <a:xfrm>
            <a:off x="406422" y="1800976"/>
            <a:ext cx="5266873"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AU" sz="3600" dirty="0"/>
              <a:t>Fill in the information.</a:t>
            </a:r>
          </a:p>
        </p:txBody>
      </p:sp>
      <p:sp>
        <p:nvSpPr>
          <p:cNvPr id="9" name="Rounded Rectangle 8"/>
          <p:cNvSpPr/>
          <p:nvPr/>
        </p:nvSpPr>
        <p:spPr>
          <a:xfrm>
            <a:off x="1640386" y="3545801"/>
            <a:ext cx="7097214" cy="432048"/>
          </a:xfrm>
          <a:prstGeom prst="roundRect">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TextBox 15"/>
          <p:cNvSpPr txBox="1"/>
          <p:nvPr/>
        </p:nvSpPr>
        <p:spPr>
          <a:xfrm>
            <a:off x="971516" y="3930388"/>
            <a:ext cx="4136683" cy="193899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AU" sz="2400" dirty="0"/>
              <a:t>If there isn’t an author, you can select ‘Corporate Author’ and put the name of the company or organisation instead.</a:t>
            </a:r>
          </a:p>
        </p:txBody>
      </p:sp>
      <p:sp>
        <p:nvSpPr>
          <p:cNvPr id="11" name="TextBox 10">
            <a:extLst>
              <a:ext uri="{FF2B5EF4-FFF2-40B4-BE49-F238E27FC236}">
                <a16:creationId xmlns:a16="http://schemas.microsoft.com/office/drawing/2014/main" id="{83FC5110-98BA-4B86-9509-CB82C1833727}"/>
              </a:ext>
            </a:extLst>
          </p:cNvPr>
          <p:cNvSpPr txBox="1"/>
          <p:nvPr/>
        </p:nvSpPr>
        <p:spPr>
          <a:xfrm>
            <a:off x="6026150" y="2124141"/>
            <a:ext cx="2810857" cy="193899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AU" sz="2400" dirty="0"/>
              <a:t>If you don’t know the date on which the source was published, you can put the current year.</a:t>
            </a:r>
          </a:p>
        </p:txBody>
      </p:sp>
    </p:spTree>
    <p:extLst>
      <p:ext uri="{BB962C8B-B14F-4D97-AF65-F5344CB8AC3E}">
        <p14:creationId xmlns:p14="http://schemas.microsoft.com/office/powerpoint/2010/main" val="594562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par>
                          <p:cTn id="13" fill="hold">
                            <p:stCondLst>
                              <p:cond delay="1000"/>
                            </p:stCondLst>
                            <p:childTnLst>
                              <p:par>
                                <p:cTn id="14" presetID="10" presetClass="exit" presetSubtype="0" fill="hold" grpId="1" nodeType="afterEffect">
                                  <p:stCondLst>
                                    <p:cond delay="800"/>
                                  </p:stCondLst>
                                  <p:childTnLst>
                                    <p:animEffect transition="out" filter="fade">
                                      <p:cBhvr>
                                        <p:cTn id="15" dur="500"/>
                                        <p:tgtEl>
                                          <p:spTgt spid="9"/>
                                        </p:tgtEl>
                                      </p:cBhvr>
                                    </p:animEffect>
                                    <p:set>
                                      <p:cBhvr>
                                        <p:cTn id="16" dur="1" fill="hold">
                                          <p:stCondLst>
                                            <p:cond delay="499"/>
                                          </p:stCondLst>
                                        </p:cTn>
                                        <p:tgtEl>
                                          <p:spTgt spid="9"/>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6"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19042" t="20448" r="18936" b="30001"/>
          <a:stretch/>
        </p:blipFill>
        <p:spPr>
          <a:xfrm>
            <a:off x="432888" y="2535157"/>
            <a:ext cx="8422020" cy="3784853"/>
          </a:xfrm>
          <a:prstGeom prst="rect">
            <a:avLst/>
          </a:prstGeom>
        </p:spPr>
      </p:pic>
      <p:sp>
        <p:nvSpPr>
          <p:cNvPr id="2" name="Title 1"/>
          <p:cNvSpPr>
            <a:spLocks noGrp="1"/>
          </p:cNvSpPr>
          <p:nvPr>
            <p:ph type="title"/>
          </p:nvPr>
        </p:nvSpPr>
        <p:spPr/>
        <p:txBody>
          <a:bodyPr/>
          <a:lstStyle/>
          <a:p>
            <a:r>
              <a:rPr lang="en-AU" dirty="0"/>
              <a:t>How to include in-text citations.</a:t>
            </a:r>
          </a:p>
        </p:txBody>
      </p:sp>
      <p:sp>
        <p:nvSpPr>
          <p:cNvPr id="15" name="TextBox 14"/>
          <p:cNvSpPr txBox="1"/>
          <p:nvPr/>
        </p:nvSpPr>
        <p:spPr>
          <a:xfrm>
            <a:off x="406422" y="1800976"/>
            <a:ext cx="5266873"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AU" sz="3600" dirty="0"/>
              <a:t>Fill in the information.</a:t>
            </a:r>
          </a:p>
        </p:txBody>
      </p:sp>
      <p:sp>
        <p:nvSpPr>
          <p:cNvPr id="16" name="TextBox 15"/>
          <p:cNvSpPr txBox="1"/>
          <p:nvPr/>
        </p:nvSpPr>
        <p:spPr>
          <a:xfrm>
            <a:off x="4718225" y="4306308"/>
            <a:ext cx="4136683" cy="83099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AU" sz="2400" dirty="0"/>
              <a:t>Put the date that you accessed the website here.</a:t>
            </a:r>
          </a:p>
        </p:txBody>
      </p:sp>
      <p:sp>
        <p:nvSpPr>
          <p:cNvPr id="4" name="Content Placeholder 3"/>
          <p:cNvSpPr>
            <a:spLocks noGrp="1"/>
          </p:cNvSpPr>
          <p:nvPr>
            <p:ph idx="1"/>
          </p:nvPr>
        </p:nvSpPr>
        <p:spPr/>
        <p:txBody>
          <a:bodyPr/>
          <a:lstStyle/>
          <a:p>
            <a:endParaRPr lang="en-AU" dirty="0"/>
          </a:p>
        </p:txBody>
      </p:sp>
      <p:sp>
        <p:nvSpPr>
          <p:cNvPr id="9" name="TextBox 8">
            <a:extLst>
              <a:ext uri="{FF2B5EF4-FFF2-40B4-BE49-F238E27FC236}">
                <a16:creationId xmlns:a16="http://schemas.microsoft.com/office/drawing/2014/main" id="{53C7E315-2E33-4960-A6B6-BE964AF7AC93}"/>
              </a:ext>
            </a:extLst>
          </p:cNvPr>
          <p:cNvSpPr txBox="1"/>
          <p:nvPr/>
        </p:nvSpPr>
        <p:spPr>
          <a:xfrm>
            <a:off x="4568007" y="5343436"/>
            <a:ext cx="2037548"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AU" sz="2400" dirty="0"/>
              <a:t>When you’re ready, click ‘Ok’.</a:t>
            </a:r>
          </a:p>
        </p:txBody>
      </p:sp>
    </p:spTree>
    <p:extLst>
      <p:ext uri="{BB962C8B-B14F-4D97-AF65-F5344CB8AC3E}">
        <p14:creationId xmlns:p14="http://schemas.microsoft.com/office/powerpoint/2010/main" val="2094935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2"/>
          <a:srcRect l="35532" t="33121" r="18936" b="42482"/>
          <a:stretch/>
        </p:blipFill>
        <p:spPr>
          <a:xfrm>
            <a:off x="0" y="1427373"/>
            <a:ext cx="8326876" cy="2509736"/>
          </a:xfrm>
          <a:prstGeom prst="rect">
            <a:avLst/>
          </a:prstGeom>
        </p:spPr>
      </p:pic>
      <p:sp>
        <p:nvSpPr>
          <p:cNvPr id="2" name="Title 1"/>
          <p:cNvSpPr>
            <a:spLocks noGrp="1"/>
          </p:cNvSpPr>
          <p:nvPr>
            <p:ph type="title"/>
          </p:nvPr>
        </p:nvSpPr>
        <p:spPr/>
        <p:txBody>
          <a:bodyPr/>
          <a:lstStyle/>
          <a:p>
            <a:r>
              <a:rPr lang="en-AU" dirty="0"/>
              <a:t>How to include in-text citations.</a:t>
            </a:r>
          </a:p>
        </p:txBody>
      </p:sp>
      <p:sp>
        <p:nvSpPr>
          <p:cNvPr id="4" name="Content Placeholder 2"/>
          <p:cNvSpPr txBox="1">
            <a:spLocks/>
          </p:cNvSpPr>
          <p:nvPr/>
        </p:nvSpPr>
        <p:spPr>
          <a:xfrm>
            <a:off x="250257" y="4556858"/>
            <a:ext cx="4847855" cy="2148038"/>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dk1"/>
                </a:solidFill>
                <a:effectLst>
                  <a:outerShdw blurRad="9525" dist="25400" dir="14640000" algn="tl" rotWithShape="0">
                    <a:schemeClr val="bg1">
                      <a:alpha val="30000"/>
                    </a:schemeClr>
                  </a:outerShdw>
                </a:effectLst>
                <a:latin typeface="+mn-lt"/>
                <a:ea typeface="+mn-ea"/>
                <a:cs typeface="+mn-cs"/>
              </a:defRPr>
            </a:lvl9pPr>
          </a:lstStyle>
          <a:p>
            <a:pPr marL="36900" indent="0">
              <a:buFont typeface="Wingdings 2" charset="2"/>
              <a:buNone/>
            </a:pPr>
            <a:r>
              <a:rPr lang="en-US" b="1" dirty="0">
                <a:effectLst/>
              </a:rPr>
              <a:t>Original information:</a:t>
            </a:r>
          </a:p>
          <a:p>
            <a:pPr marL="36900" indent="0">
              <a:buFont typeface="Wingdings 2" charset="2"/>
              <a:buNone/>
            </a:pPr>
            <a:r>
              <a:rPr lang="en-US" dirty="0">
                <a:effectLst/>
              </a:rPr>
              <a:t>Those who had spent more time on social media had 2.2 times the risk of reporting eating and body image concerns, compared to their peers who spent less time on social media.</a:t>
            </a:r>
            <a:endParaRPr lang="en-AU" dirty="0"/>
          </a:p>
        </p:txBody>
      </p:sp>
      <p:sp>
        <p:nvSpPr>
          <p:cNvPr id="13" name="Rounded Rectangle 12"/>
          <p:cNvSpPr/>
          <p:nvPr/>
        </p:nvSpPr>
        <p:spPr>
          <a:xfrm>
            <a:off x="5485139" y="2545566"/>
            <a:ext cx="1858937" cy="419015"/>
          </a:xfrm>
          <a:prstGeom prst="round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TextBox 14"/>
          <p:cNvSpPr txBox="1"/>
          <p:nvPr/>
        </p:nvSpPr>
        <p:spPr>
          <a:xfrm>
            <a:off x="2907649" y="3042998"/>
            <a:ext cx="3320716" cy="193899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AU" sz="2400" dirty="0"/>
              <a:t>Word will automatically put the ‘</a:t>
            </a:r>
            <a:r>
              <a:rPr lang="en-AU" sz="2400" b="1" dirty="0"/>
              <a:t>Author and Date</a:t>
            </a:r>
            <a:r>
              <a:rPr lang="en-AU" sz="2400" dirty="0"/>
              <a:t>’ in brackets, next to the information you used.</a:t>
            </a:r>
          </a:p>
        </p:txBody>
      </p:sp>
      <p:sp>
        <p:nvSpPr>
          <p:cNvPr id="16" name="TextBox 15"/>
          <p:cNvSpPr txBox="1"/>
          <p:nvPr/>
        </p:nvSpPr>
        <p:spPr>
          <a:xfrm>
            <a:off x="6304547" y="4427529"/>
            <a:ext cx="2839453" cy="193899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AU" sz="2400" b="1" dirty="0"/>
              <a:t>Important!</a:t>
            </a:r>
          </a:p>
          <a:p>
            <a:r>
              <a:rPr lang="en-AU" sz="2400" dirty="0"/>
              <a:t>The in text citation goes INSIDE the sentence, so the full stop comes after.</a:t>
            </a:r>
          </a:p>
        </p:txBody>
      </p:sp>
      <p:cxnSp>
        <p:nvCxnSpPr>
          <p:cNvPr id="18" name="Curved Connector 17"/>
          <p:cNvCxnSpPr>
            <a:stCxn id="16" idx="0"/>
          </p:cNvCxnSpPr>
          <p:nvPr/>
        </p:nvCxnSpPr>
        <p:spPr>
          <a:xfrm rot="16200000" flipV="1">
            <a:off x="6696823" y="3400078"/>
            <a:ext cx="1462948" cy="591954"/>
          </a:xfrm>
          <a:prstGeom prst="curvedConnector3">
            <a:avLst/>
          </a:prstGeom>
          <a:ln w="76200">
            <a:tailEnd type="triangle"/>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3264079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100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ppt_x"/>
                                          </p:val>
                                        </p:tav>
                                        <p:tav tm="100000">
                                          <p:val>
                                            <p:strVal val="#ppt_x"/>
                                          </p:val>
                                        </p:tav>
                                      </p:tavLst>
                                    </p:anim>
                                    <p:anim calcmode="lin" valueType="num">
                                      <p:cBhvr additive="base">
                                        <p:cTn id="17" dur="500" fill="hold"/>
                                        <p:tgtEl>
                                          <p:spTgt spid="16"/>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100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ppt_x"/>
                                          </p:val>
                                        </p:tav>
                                        <p:tav tm="100000">
                                          <p:val>
                                            <p:strVal val="#ppt_x"/>
                                          </p:val>
                                        </p:tav>
                                      </p:tavLst>
                                    </p:anim>
                                    <p:anim calcmode="lin" valueType="num">
                                      <p:cBhvr additive="base">
                                        <p:cTn id="21"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How to add a Reference List</a:t>
            </a:r>
          </a:p>
        </p:txBody>
      </p:sp>
      <p:sp>
        <p:nvSpPr>
          <p:cNvPr id="3" name="Content Placeholder 2"/>
          <p:cNvSpPr>
            <a:spLocks noGrp="1"/>
          </p:cNvSpPr>
          <p:nvPr>
            <p:ph idx="1"/>
          </p:nvPr>
        </p:nvSpPr>
        <p:spPr/>
        <p:txBody>
          <a:bodyPr>
            <a:normAutofit/>
          </a:bodyPr>
          <a:lstStyle/>
          <a:p>
            <a:r>
              <a:rPr lang="en-AU" sz="3600" dirty="0"/>
              <a:t>Once you’ve finished your assignment, you need to add a </a:t>
            </a:r>
            <a:r>
              <a:rPr lang="en-AU" sz="3600" b="1" dirty="0"/>
              <a:t>Reference List</a:t>
            </a:r>
            <a:r>
              <a:rPr lang="en-AU" sz="3600" dirty="0"/>
              <a:t>. This is very easy to do because Word automates it.</a:t>
            </a:r>
          </a:p>
          <a:p>
            <a:endParaRPr lang="en-AU" sz="3600" dirty="0"/>
          </a:p>
        </p:txBody>
      </p:sp>
      <p:pic>
        <p:nvPicPr>
          <p:cNvPr id="4" name="Picture 3"/>
          <p:cNvPicPr>
            <a:picLocks noChangeAspect="1"/>
          </p:cNvPicPr>
          <p:nvPr/>
        </p:nvPicPr>
        <p:blipFill rotWithShape="1">
          <a:blip r:embed="rId2"/>
          <a:srcRect l="24861" t="3827" r="34583" b="15185"/>
          <a:stretch/>
        </p:blipFill>
        <p:spPr>
          <a:xfrm>
            <a:off x="3247781" y="180425"/>
            <a:ext cx="5698273" cy="6400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497840" y="36900"/>
            <a:ext cx="2646819" cy="230832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AU" sz="3600" dirty="0"/>
              <a:t>1. Go back to the Reference Tab.</a:t>
            </a:r>
          </a:p>
        </p:txBody>
      </p:sp>
      <p:sp>
        <p:nvSpPr>
          <p:cNvPr id="6" name="TextBox 5"/>
          <p:cNvSpPr txBox="1"/>
          <p:nvPr/>
        </p:nvSpPr>
        <p:spPr>
          <a:xfrm>
            <a:off x="5897404" y="1316951"/>
            <a:ext cx="2656386" cy="83099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AU" sz="2400" dirty="0"/>
              <a:t>2. Choose Bibliography</a:t>
            </a:r>
          </a:p>
        </p:txBody>
      </p:sp>
      <p:sp>
        <p:nvSpPr>
          <p:cNvPr id="7" name="TextBox 6"/>
          <p:cNvSpPr txBox="1"/>
          <p:nvPr/>
        </p:nvSpPr>
        <p:spPr>
          <a:xfrm>
            <a:off x="1418722" y="3761825"/>
            <a:ext cx="3149285" cy="46166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AU" sz="2400" dirty="0"/>
              <a:t>3. Choose ‘References’</a:t>
            </a:r>
          </a:p>
        </p:txBody>
      </p:sp>
    </p:spTree>
    <p:extLst>
      <p:ext uri="{BB962C8B-B14F-4D97-AF65-F5344CB8AC3E}">
        <p14:creationId xmlns:p14="http://schemas.microsoft.com/office/powerpoint/2010/main" val="1013620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000" fill="hold"/>
                                        <p:tgtEl>
                                          <p:spTgt spid="6"/>
                                        </p:tgtEl>
                                        <p:attrNameLst>
                                          <p:attrName>ppt_x</p:attrName>
                                        </p:attrNameLst>
                                      </p:cBhvr>
                                      <p:tavLst>
                                        <p:tav tm="0">
                                          <p:val>
                                            <p:strVal val="#ppt_x"/>
                                          </p:val>
                                        </p:tav>
                                        <p:tav tm="100000">
                                          <p:val>
                                            <p:strVal val="#ppt_x"/>
                                          </p:val>
                                        </p:tav>
                                      </p:tavLst>
                                    </p:anim>
                                    <p:anim calcmode="lin" valueType="num">
                                      <p:cBhvr additive="base">
                                        <p:cTn id="17" dur="100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2500"/>
                            </p:stCondLst>
                            <p:childTnLst>
                              <p:par>
                                <p:cTn id="19" presetID="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000" fill="hold"/>
                                        <p:tgtEl>
                                          <p:spTgt spid="7"/>
                                        </p:tgtEl>
                                        <p:attrNameLst>
                                          <p:attrName>ppt_x</p:attrName>
                                        </p:attrNameLst>
                                      </p:cBhvr>
                                      <p:tavLst>
                                        <p:tav tm="0">
                                          <p:val>
                                            <p:strVal val="#ppt_x"/>
                                          </p:val>
                                        </p:tav>
                                        <p:tav tm="100000">
                                          <p:val>
                                            <p:strVal val="#ppt_x"/>
                                          </p:val>
                                        </p:tav>
                                      </p:tavLst>
                                    </p:anim>
                                    <p:anim calcmode="lin" valueType="num">
                                      <p:cBhvr additive="base">
                                        <p:cTn id="22"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All done!</a:t>
            </a:r>
          </a:p>
        </p:txBody>
      </p:sp>
      <p:sp>
        <p:nvSpPr>
          <p:cNvPr id="3" name="Content Placeholder 2"/>
          <p:cNvSpPr>
            <a:spLocks noGrp="1"/>
          </p:cNvSpPr>
          <p:nvPr>
            <p:ph idx="1"/>
          </p:nvPr>
        </p:nvSpPr>
        <p:spPr>
          <a:xfrm>
            <a:off x="685346" y="1732451"/>
            <a:ext cx="7765322" cy="1597654"/>
          </a:xfrm>
        </p:spPr>
        <p:txBody>
          <a:bodyPr>
            <a:normAutofit lnSpcReduction="10000"/>
          </a:bodyPr>
          <a:lstStyle/>
          <a:p>
            <a:r>
              <a:rPr lang="en-AU" sz="3600" dirty="0"/>
              <a:t>Word automatically formats and puts in the correct punctuation for your In-text Citations and Reference List.</a:t>
            </a:r>
          </a:p>
        </p:txBody>
      </p:sp>
      <p:pic>
        <p:nvPicPr>
          <p:cNvPr id="8" name="Picture 7"/>
          <p:cNvPicPr>
            <a:picLocks noChangeAspect="1"/>
          </p:cNvPicPr>
          <p:nvPr/>
        </p:nvPicPr>
        <p:blipFill rotWithShape="1">
          <a:blip r:embed="rId2"/>
          <a:srcRect l="18723" t="38983" r="16702" b="20733"/>
          <a:stretch/>
        </p:blipFill>
        <p:spPr>
          <a:xfrm>
            <a:off x="0" y="3330104"/>
            <a:ext cx="9979756" cy="3501957"/>
          </a:xfrm>
          <a:prstGeom prst="rect">
            <a:avLst/>
          </a:prstGeom>
        </p:spPr>
      </p:pic>
    </p:spTree>
    <p:extLst>
      <p:ext uri="{BB962C8B-B14F-4D97-AF65-F5344CB8AC3E}">
        <p14:creationId xmlns:p14="http://schemas.microsoft.com/office/powerpoint/2010/main" val="2848888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Remember</a:t>
            </a:r>
          </a:p>
        </p:txBody>
      </p:sp>
      <p:sp>
        <p:nvSpPr>
          <p:cNvPr id="3" name="Content Placeholder 2"/>
          <p:cNvSpPr>
            <a:spLocks noGrp="1"/>
          </p:cNvSpPr>
          <p:nvPr>
            <p:ph idx="1"/>
          </p:nvPr>
        </p:nvSpPr>
        <p:spPr/>
        <p:txBody>
          <a:bodyPr>
            <a:normAutofit fontScale="85000" lnSpcReduction="10000"/>
          </a:bodyPr>
          <a:lstStyle/>
          <a:p>
            <a:pPr marL="494100" indent="-457200">
              <a:buFont typeface="+mj-lt"/>
              <a:buAutoNum type="arabicPeriod"/>
            </a:pPr>
            <a:r>
              <a:rPr lang="en-AU" sz="3200" dirty="0"/>
              <a:t>All secondary students have to do referencing.</a:t>
            </a:r>
          </a:p>
          <a:p>
            <a:pPr marL="494100" indent="-457200">
              <a:buFont typeface="+mj-lt"/>
              <a:buAutoNum type="arabicPeriod"/>
            </a:pPr>
            <a:r>
              <a:rPr lang="en-AU" sz="3200" dirty="0"/>
              <a:t>You must include an in-text citation if:</a:t>
            </a:r>
          </a:p>
          <a:p>
            <a:pPr marL="871200" lvl="1" indent="-457200">
              <a:buFont typeface="Arial" panose="020B0604020202020204" pitchFamily="34" charset="0"/>
              <a:buChar char="•"/>
            </a:pPr>
            <a:r>
              <a:rPr lang="en-AU" sz="2800" dirty="0"/>
              <a:t>You paraphrase someone’s ideas/knowledge</a:t>
            </a:r>
            <a:br>
              <a:rPr lang="en-AU" sz="2800" dirty="0"/>
            </a:br>
            <a:r>
              <a:rPr lang="en-AU" sz="2800" dirty="0"/>
              <a:t>(and it is in your own words)</a:t>
            </a:r>
          </a:p>
          <a:p>
            <a:pPr marL="871200" lvl="1" indent="-457200">
              <a:buFont typeface="Arial" panose="020B0604020202020204" pitchFamily="34" charset="0"/>
              <a:buChar char="•"/>
            </a:pPr>
            <a:r>
              <a:rPr lang="en-AU" sz="2800" dirty="0"/>
              <a:t>You directly quote someone</a:t>
            </a:r>
          </a:p>
          <a:p>
            <a:pPr marL="494100" indent="-457200">
              <a:buFont typeface="+mj-lt"/>
              <a:buAutoNum type="arabicPeriod"/>
            </a:pPr>
            <a:r>
              <a:rPr lang="en-AU" sz="3000" dirty="0"/>
              <a:t>Referencing is used to:</a:t>
            </a:r>
          </a:p>
          <a:p>
            <a:pPr marL="871200" lvl="1" indent="-457200">
              <a:buFont typeface="Arial" panose="020B0604020202020204" pitchFamily="34" charset="0"/>
              <a:buChar char="•"/>
            </a:pPr>
            <a:r>
              <a:rPr lang="en-AU" sz="2800" dirty="0"/>
              <a:t>Strengthen your arguments</a:t>
            </a:r>
          </a:p>
          <a:p>
            <a:pPr marL="871200" lvl="1" indent="-457200">
              <a:buFont typeface="Arial" panose="020B0604020202020204" pitchFamily="34" charset="0"/>
              <a:buChar char="•"/>
            </a:pPr>
            <a:r>
              <a:rPr lang="en-AU" sz="2800" dirty="0"/>
              <a:t>Avoid plagiarism / copyright infringement</a:t>
            </a:r>
          </a:p>
        </p:txBody>
      </p:sp>
    </p:spTree>
    <p:extLst>
      <p:ext uri="{BB962C8B-B14F-4D97-AF65-F5344CB8AC3E}">
        <p14:creationId xmlns:p14="http://schemas.microsoft.com/office/powerpoint/2010/main" val="1149455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500"/>
                                        <p:tgtEl>
                                          <p:spTgt spid="3">
                                            <p:txEl>
                                              <p:pRg st="5" end="5"/>
                                            </p:txEl>
                                          </p:spTgt>
                                        </p:tgtEl>
                                      </p:cBhvr>
                                    </p:animEffect>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MCAS Colourful">
      <a:dk1>
        <a:sysClr val="windowText" lastClr="000000"/>
      </a:dk1>
      <a:lt1>
        <a:sysClr val="window" lastClr="FFFFFF"/>
      </a:lt1>
      <a:dk2>
        <a:srgbClr val="44546A"/>
      </a:dk2>
      <a:lt2>
        <a:srgbClr val="E7E6E6"/>
      </a:lt2>
      <a:accent1>
        <a:srgbClr val="990033"/>
      </a:accent1>
      <a:accent2>
        <a:srgbClr val="D60093"/>
      </a:accent2>
      <a:accent3>
        <a:srgbClr val="3366CC"/>
      </a:accent3>
      <a:accent4>
        <a:srgbClr val="009999"/>
      </a:accent4>
      <a:accent5>
        <a:srgbClr val="009900"/>
      </a:accent5>
      <a:accent6>
        <a:srgbClr val="9900CC"/>
      </a:accent6>
      <a:hlink>
        <a:srgbClr val="0563C1"/>
      </a:hlink>
      <a:folHlink>
        <a:srgbClr val="954F72"/>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FF747C5C-A8E8-4833-9E55-3D08FE4E487A}"/>
    </a:ext>
  </a:extLst>
</a:theme>
</file>

<file path=docProps/app.xml><?xml version="1.0" encoding="utf-8"?>
<Properties xmlns="http://schemas.openxmlformats.org/officeDocument/2006/extended-properties" xmlns:vt="http://schemas.openxmlformats.org/officeDocument/2006/docPropsVTypes">
  <Template>TM04033929[[fn=Slate]]</Template>
  <TotalTime>100</TotalTime>
  <Words>833</Words>
  <Application>Microsoft Office PowerPoint</Application>
  <PresentationFormat>On-screen Show (4:3)</PresentationFormat>
  <Paragraphs>95</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Calisto MT</vt:lpstr>
      <vt:lpstr>Trebuchet MS</vt:lpstr>
      <vt:lpstr>Wingdings 2</vt:lpstr>
      <vt:lpstr>Slate</vt:lpstr>
      <vt:lpstr>How to do Harvard Author Date Referencing Using Word</vt:lpstr>
      <vt:lpstr>What is Referencing?</vt:lpstr>
      <vt:lpstr>The Two Parts of Referencing are:</vt:lpstr>
      <vt:lpstr>What does it look like?</vt:lpstr>
      <vt:lpstr>What does it look like?</vt:lpstr>
      <vt:lpstr>What does it look like?</vt:lpstr>
      <vt:lpstr>What does it look like?</vt:lpstr>
      <vt:lpstr>When do I need to use in-text citations?</vt:lpstr>
      <vt:lpstr>How to do Referencing (using Word)</vt:lpstr>
      <vt:lpstr>Referencing Styles</vt:lpstr>
      <vt:lpstr>What we need:</vt:lpstr>
      <vt:lpstr>How to include in-text citations.</vt:lpstr>
      <vt:lpstr>How to include in-text citations.</vt:lpstr>
      <vt:lpstr>How to include in-text citations.</vt:lpstr>
      <vt:lpstr>How to include in-text citations.</vt:lpstr>
      <vt:lpstr>How to include in-text citations.</vt:lpstr>
      <vt:lpstr>How to include in-text citations.</vt:lpstr>
      <vt:lpstr>How to include in-text citations.</vt:lpstr>
      <vt:lpstr>How to add a Reference List</vt:lpstr>
      <vt:lpstr>All done!</vt:lpstr>
      <vt:lpstr>Remember</vt:lpstr>
    </vt:vector>
  </TitlesOfParts>
  <Company>Mount Compass Area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do Harvard Author Date Referencing</dc:title>
  <dc:creator>Karen Roberts</dc:creator>
  <cp:lastModifiedBy>Roberts, Karen (Mount Compass Area School)</cp:lastModifiedBy>
  <cp:revision>11</cp:revision>
  <dcterms:created xsi:type="dcterms:W3CDTF">2018-08-29T23:16:48Z</dcterms:created>
  <dcterms:modified xsi:type="dcterms:W3CDTF">2020-02-20T01:20:15Z</dcterms:modified>
</cp:coreProperties>
</file>