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83" r:id="rId3"/>
    <p:sldId id="279" r:id="rId4"/>
    <p:sldId id="282" r:id="rId5"/>
    <p:sldId id="284" r:id="rId6"/>
    <p:sldId id="288" r:id="rId7"/>
    <p:sldId id="285" r:id="rId8"/>
    <p:sldId id="280" r:id="rId9"/>
    <p:sldId id="289" r:id="rId10"/>
    <p:sldId id="257" r:id="rId11"/>
    <p:sldId id="294" r:id="rId12"/>
    <p:sldId id="295" r:id="rId13"/>
    <p:sldId id="292" r:id="rId14"/>
    <p:sldId id="258" r:id="rId15"/>
    <p:sldId id="290" r:id="rId16"/>
    <p:sldId id="301" r:id="rId17"/>
    <p:sldId id="302" r:id="rId18"/>
    <p:sldId id="299" r:id="rId19"/>
    <p:sldId id="296" r:id="rId20"/>
    <p:sldId id="260" r:id="rId21"/>
    <p:sldId id="297" r:id="rId22"/>
    <p:sldId id="298" r:id="rId23"/>
    <p:sldId id="308" r:id="rId24"/>
    <p:sldId id="293" r:id="rId25"/>
    <p:sldId id="305" r:id="rId26"/>
    <p:sldId id="306" r:id="rId27"/>
    <p:sldId id="268" r:id="rId28"/>
    <p:sldId id="307" r:id="rId29"/>
    <p:sldId id="303" r:id="rId30"/>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883" autoAdjust="0"/>
  </p:normalViewPr>
  <p:slideViewPr>
    <p:cSldViewPr showGuides="1">
      <p:cViewPr>
        <p:scale>
          <a:sx n="66" d="100"/>
          <a:sy n="66" d="100"/>
        </p:scale>
        <p:origin x="1528" y="644"/>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26EDB2-1EE2-4B1B-B762-FA1BE35F6ACA}" type="datetimeFigureOut">
              <a:rPr lang="en-AU" smtClean="0"/>
              <a:t>24/02/2020</a:t>
            </a:fld>
            <a:endParaRPr lang="en-AU"/>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A1ACD8-CF66-4A9C-9440-8C64A12157D6}" type="slidenum">
              <a:rPr lang="en-AU" smtClean="0"/>
              <a:t>‹#›</a:t>
            </a:fld>
            <a:endParaRPr lang="en-AU"/>
          </a:p>
        </p:txBody>
      </p:sp>
    </p:spTree>
    <p:extLst>
      <p:ext uri="{BB962C8B-B14F-4D97-AF65-F5344CB8AC3E}">
        <p14:creationId xmlns:p14="http://schemas.microsoft.com/office/powerpoint/2010/main" val="4030617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First person shooter and third party insurance are comparatively </a:t>
            </a:r>
          </a:p>
        </p:txBody>
      </p:sp>
      <p:sp>
        <p:nvSpPr>
          <p:cNvPr id="4" name="Slide Number Placeholder 3"/>
          <p:cNvSpPr>
            <a:spLocks noGrp="1"/>
          </p:cNvSpPr>
          <p:nvPr>
            <p:ph type="sldNum" sz="quarter" idx="5"/>
          </p:nvPr>
        </p:nvSpPr>
        <p:spPr/>
        <p:txBody>
          <a:bodyPr/>
          <a:lstStyle/>
          <a:p>
            <a:fld id="{8BA1ACD8-CF66-4A9C-9440-8C64A12157D6}" type="slidenum">
              <a:rPr lang="en-AU" smtClean="0"/>
              <a:t>8</a:t>
            </a:fld>
            <a:endParaRPr lang="en-AU"/>
          </a:p>
        </p:txBody>
      </p:sp>
    </p:spTree>
    <p:extLst>
      <p:ext uri="{BB962C8B-B14F-4D97-AF65-F5344CB8AC3E}">
        <p14:creationId xmlns:p14="http://schemas.microsoft.com/office/powerpoint/2010/main" val="1955488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828A2497-EDEA-4587-B493-2729DFC1BC18}" type="datetimeFigureOut">
              <a:rPr lang="en-AU" smtClean="0"/>
              <a:t>24/02/2020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3761842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28A2497-EDEA-4587-B493-2729DFC1BC18}" type="datetimeFigureOut">
              <a:rPr lang="en-AU" smtClean="0"/>
              <a:t>24/02/2020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345041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8A2497-EDEA-4587-B493-2729DFC1BC18}" type="datetimeFigureOut">
              <a:rPr lang="en-AU" smtClean="0"/>
              <a:t>24/02/2020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2201877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828A2497-EDEA-4587-B493-2729DFC1BC18}" type="datetimeFigureOut">
              <a:rPr lang="en-AU" smtClean="0"/>
              <a:t>24/02/2020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918622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828A2497-EDEA-4587-B493-2729DFC1BC18}" type="datetimeFigureOut">
              <a:rPr lang="en-AU" smtClean="0"/>
              <a:t>24/02/2020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225966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828A2497-EDEA-4587-B493-2729DFC1BC18}" type="datetimeFigureOut">
              <a:rPr lang="en-AU" smtClean="0"/>
              <a:t>24/02/2020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3341591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8A2497-EDEA-4587-B493-2729DFC1BC18}" type="datetimeFigureOut">
              <a:rPr lang="en-AU" smtClean="0"/>
              <a:t>24/02/2020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504741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8A2497-EDEA-4587-B493-2729DFC1BC18}" type="datetimeFigureOut">
              <a:rPr lang="en-AU" smtClean="0"/>
              <a:t>24/02/2020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4042760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8A2497-EDEA-4587-B493-2729DFC1BC18}" type="datetimeFigureOut">
              <a:rPr lang="en-AU" smtClean="0"/>
              <a:t>24/02/2020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315862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28A2497-EDEA-4587-B493-2729DFC1BC18}" type="datetimeFigureOut">
              <a:rPr lang="en-AU" smtClean="0"/>
              <a:t>24/02/2020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2869829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28A2497-EDEA-4587-B493-2729DFC1BC18}" type="datetimeFigureOut">
              <a:rPr lang="en-AU" smtClean="0"/>
              <a:t>24/02/2020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E3E9CB3-ACFC-4C11-B626-A3C48EBA66C5}" type="slidenum">
              <a:rPr lang="en-AU" smtClean="0"/>
              <a:t>‹#›</a:t>
            </a:fld>
            <a:endParaRPr lang="en-AU"/>
          </a:p>
        </p:txBody>
      </p:sp>
    </p:spTree>
    <p:extLst>
      <p:ext uri="{BB962C8B-B14F-4D97-AF65-F5344CB8AC3E}">
        <p14:creationId xmlns:p14="http://schemas.microsoft.com/office/powerpoint/2010/main" val="2074260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8A2497-EDEA-4587-B493-2729DFC1BC18}" type="datetimeFigureOut">
              <a:rPr lang="en-AU" smtClean="0"/>
              <a:t>24/02/2020</a:t>
            </a:fld>
            <a:endParaRPr lang="en-AU"/>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E9CB3-ACFC-4C11-B626-A3C48EBA66C5}" type="slidenum">
              <a:rPr lang="en-AU" smtClean="0"/>
              <a:t>‹#›</a:t>
            </a:fld>
            <a:endParaRPr lang="en-AU"/>
          </a:p>
        </p:txBody>
      </p:sp>
    </p:spTree>
    <p:extLst>
      <p:ext uri="{BB962C8B-B14F-4D97-AF65-F5344CB8AC3E}">
        <p14:creationId xmlns:p14="http://schemas.microsoft.com/office/powerpoint/2010/main" val="3422430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mscc.edu/writingcenter/docs/resources-literary-analysis.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2222" y="263284"/>
            <a:ext cx="9281555" cy="5401479"/>
          </a:xfrm>
          <a:prstGeom prst="rect">
            <a:avLst/>
          </a:prstGeom>
          <a:solidFill>
            <a:schemeClr val="accent6">
              <a:lumMod val="75000"/>
            </a:schemeClr>
          </a:solidFill>
        </p:spPr>
        <p:txBody>
          <a:bodyPr wrap="square">
            <a:spAutoFit/>
          </a:bodyPr>
          <a:lstStyle/>
          <a:p>
            <a:r>
              <a:rPr lang="en-AU" sz="11500" b="1" dirty="0">
                <a:solidFill>
                  <a:schemeClr val="bg1"/>
                </a:solidFill>
              </a:rPr>
              <a:t>NARRATIVE POINT OF VIEW</a:t>
            </a:r>
            <a:endParaRPr lang="en-AU" sz="11500" dirty="0">
              <a:solidFill>
                <a:schemeClr val="bg1"/>
              </a:solidFill>
            </a:endParaRPr>
          </a:p>
        </p:txBody>
      </p:sp>
      <p:sp>
        <p:nvSpPr>
          <p:cNvPr id="3" name="TextBox 2">
            <a:extLst>
              <a:ext uri="{FF2B5EF4-FFF2-40B4-BE49-F238E27FC236}">
                <a16:creationId xmlns:a16="http://schemas.microsoft.com/office/drawing/2014/main" id="{25E010AD-F6CF-4672-B39E-52B8F50C57C2}"/>
              </a:ext>
            </a:extLst>
          </p:cNvPr>
          <p:cNvSpPr txBox="1"/>
          <p:nvPr/>
        </p:nvSpPr>
        <p:spPr>
          <a:xfrm>
            <a:off x="3728864" y="5805264"/>
            <a:ext cx="5688632" cy="646331"/>
          </a:xfrm>
          <a:prstGeom prst="rect">
            <a:avLst/>
          </a:prstGeom>
          <a:noFill/>
        </p:spPr>
        <p:txBody>
          <a:bodyPr wrap="square" rtlCol="0">
            <a:spAutoFit/>
          </a:bodyPr>
          <a:lstStyle/>
          <a:p>
            <a:pPr algn="r"/>
            <a:r>
              <a:rPr lang="en-AU" sz="3600" b="1" dirty="0"/>
              <a:t>For Informative Text Types</a:t>
            </a:r>
          </a:p>
        </p:txBody>
      </p:sp>
    </p:spTree>
    <p:extLst>
      <p:ext uri="{BB962C8B-B14F-4D97-AF65-F5344CB8AC3E}">
        <p14:creationId xmlns:p14="http://schemas.microsoft.com/office/powerpoint/2010/main" val="2217791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E45C7-8DCC-45B3-A3AA-B9ECDEE2EBAF}"/>
              </a:ext>
            </a:extLst>
          </p:cNvPr>
          <p:cNvSpPr>
            <a:spLocks noGrp="1"/>
          </p:cNvSpPr>
          <p:nvPr>
            <p:ph type="title"/>
          </p:nvPr>
        </p:nvSpPr>
        <p:spPr/>
        <p:txBody>
          <a:bodyPr/>
          <a:lstStyle/>
          <a:p>
            <a:r>
              <a:rPr lang="en-AU" dirty="0"/>
              <a:t>Learning Intention</a:t>
            </a:r>
          </a:p>
        </p:txBody>
      </p:sp>
      <p:sp>
        <p:nvSpPr>
          <p:cNvPr id="3" name="Content Placeholder 2">
            <a:extLst>
              <a:ext uri="{FF2B5EF4-FFF2-40B4-BE49-F238E27FC236}">
                <a16:creationId xmlns:a16="http://schemas.microsoft.com/office/drawing/2014/main" id="{57F4FE10-FCF7-4E33-81E3-9591FC331140}"/>
              </a:ext>
            </a:extLst>
          </p:cNvPr>
          <p:cNvSpPr>
            <a:spLocks noGrp="1"/>
          </p:cNvSpPr>
          <p:nvPr>
            <p:ph idx="1"/>
          </p:nvPr>
        </p:nvSpPr>
        <p:spPr/>
        <p:txBody>
          <a:bodyPr/>
          <a:lstStyle/>
          <a:p>
            <a:r>
              <a:rPr lang="en-AU" dirty="0"/>
              <a:t>Explain what a pronoun is and how they’re used to show Narrative Point of View</a:t>
            </a:r>
          </a:p>
          <a:p>
            <a:r>
              <a:rPr lang="en-AU" dirty="0"/>
              <a:t>Identify the three main types of Narrative POV.</a:t>
            </a:r>
          </a:p>
          <a:p>
            <a:r>
              <a:rPr lang="en-AU" dirty="0"/>
              <a:t>Identify which type of POV is best suited for INFORMATIVE WRITING</a:t>
            </a:r>
          </a:p>
          <a:p>
            <a:r>
              <a:rPr lang="en-AU" dirty="0"/>
              <a:t>Explain </a:t>
            </a:r>
            <a:r>
              <a:rPr lang="en-AU" b="1" i="1" dirty="0"/>
              <a:t>why</a:t>
            </a:r>
            <a:r>
              <a:rPr lang="en-AU" dirty="0"/>
              <a:t> that type of POV is best suited for Informative Writing.</a:t>
            </a:r>
          </a:p>
        </p:txBody>
      </p:sp>
    </p:spTree>
    <p:extLst>
      <p:ext uri="{BB962C8B-B14F-4D97-AF65-F5344CB8AC3E}">
        <p14:creationId xmlns:p14="http://schemas.microsoft.com/office/powerpoint/2010/main" val="3289120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46E25-26BC-4401-9426-C13B355B695F}"/>
              </a:ext>
            </a:extLst>
          </p:cNvPr>
          <p:cNvSpPr>
            <a:spLocks noGrp="1"/>
          </p:cNvSpPr>
          <p:nvPr>
            <p:ph type="title"/>
          </p:nvPr>
        </p:nvSpPr>
        <p:spPr/>
        <p:txBody>
          <a:bodyPr/>
          <a:lstStyle/>
          <a:p>
            <a:r>
              <a:rPr lang="en-AU" dirty="0"/>
              <a:t>NARRATIVE POINT OF VIEW</a:t>
            </a:r>
          </a:p>
        </p:txBody>
      </p:sp>
      <p:sp>
        <p:nvSpPr>
          <p:cNvPr id="3" name="Content Placeholder 2">
            <a:extLst>
              <a:ext uri="{FF2B5EF4-FFF2-40B4-BE49-F238E27FC236}">
                <a16:creationId xmlns:a16="http://schemas.microsoft.com/office/drawing/2014/main" id="{8EEDEA7F-C4CD-42C8-9395-F0BA268B420B}"/>
              </a:ext>
            </a:extLst>
          </p:cNvPr>
          <p:cNvSpPr>
            <a:spLocks noGrp="1"/>
          </p:cNvSpPr>
          <p:nvPr>
            <p:ph idx="1"/>
          </p:nvPr>
        </p:nvSpPr>
        <p:spPr/>
        <p:txBody>
          <a:bodyPr>
            <a:normAutofit/>
          </a:bodyPr>
          <a:lstStyle/>
          <a:p>
            <a:r>
              <a:rPr lang="en-AU" dirty="0"/>
              <a:t>Is a Feature of grammar</a:t>
            </a:r>
          </a:p>
          <a:p>
            <a:r>
              <a:rPr lang="en-AU" dirty="0"/>
              <a:t>Tells us about the relationship between the creator of the text and the audience.</a:t>
            </a:r>
          </a:p>
          <a:p>
            <a:r>
              <a:rPr lang="en-AU" dirty="0"/>
              <a:t>Shown through pronouns.</a:t>
            </a:r>
          </a:p>
        </p:txBody>
      </p:sp>
    </p:spTree>
    <p:extLst>
      <p:ext uri="{BB962C8B-B14F-4D97-AF65-F5344CB8AC3E}">
        <p14:creationId xmlns:p14="http://schemas.microsoft.com/office/powerpoint/2010/main" val="896076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72B53-7D76-4A13-87FF-CA8FB11FFB87}"/>
              </a:ext>
            </a:extLst>
          </p:cNvPr>
          <p:cNvSpPr>
            <a:spLocks noGrp="1"/>
          </p:cNvSpPr>
          <p:nvPr>
            <p:ph type="title"/>
          </p:nvPr>
        </p:nvSpPr>
        <p:spPr/>
        <p:txBody>
          <a:bodyPr/>
          <a:lstStyle/>
          <a:p>
            <a:r>
              <a:rPr lang="en-AU" dirty="0"/>
              <a:t>Pronouns?</a:t>
            </a:r>
          </a:p>
        </p:txBody>
      </p:sp>
      <p:sp>
        <p:nvSpPr>
          <p:cNvPr id="3" name="Content Placeholder 2">
            <a:extLst>
              <a:ext uri="{FF2B5EF4-FFF2-40B4-BE49-F238E27FC236}">
                <a16:creationId xmlns:a16="http://schemas.microsoft.com/office/drawing/2014/main" id="{F22695B6-CD90-4F41-827B-5879CEC0D82C}"/>
              </a:ext>
            </a:extLst>
          </p:cNvPr>
          <p:cNvSpPr>
            <a:spLocks noGrp="1"/>
          </p:cNvSpPr>
          <p:nvPr>
            <p:ph idx="1"/>
          </p:nvPr>
        </p:nvSpPr>
        <p:spPr/>
        <p:txBody>
          <a:bodyPr>
            <a:normAutofit fontScale="92500" lnSpcReduction="10000"/>
          </a:bodyPr>
          <a:lstStyle/>
          <a:p>
            <a:pPr marL="0" indent="0">
              <a:buNone/>
            </a:pPr>
            <a:r>
              <a:rPr lang="en-AU" dirty="0"/>
              <a:t>Ben went to the shops.</a:t>
            </a:r>
          </a:p>
          <a:p>
            <a:pPr marL="0" indent="0">
              <a:buNone/>
            </a:pPr>
            <a:r>
              <a:rPr lang="en-AU" dirty="0"/>
              <a:t>After, Ben bought a pie.</a:t>
            </a:r>
          </a:p>
          <a:p>
            <a:pPr marL="0" indent="0">
              <a:buNone/>
            </a:pPr>
            <a:endParaRPr lang="en-AU" dirty="0"/>
          </a:p>
          <a:p>
            <a:pPr marL="0" indent="0">
              <a:buNone/>
            </a:pPr>
            <a:r>
              <a:rPr lang="en-AU" dirty="0"/>
              <a:t>To combine these two sentences into one, </a:t>
            </a:r>
            <a:br>
              <a:rPr lang="en-AU" dirty="0"/>
            </a:br>
            <a:r>
              <a:rPr lang="en-AU" dirty="0"/>
              <a:t>what can you do?</a:t>
            </a:r>
          </a:p>
          <a:p>
            <a:pPr marL="0" indent="0">
              <a:buNone/>
            </a:pPr>
            <a:r>
              <a:rPr lang="en-AU" dirty="0"/>
              <a:t>After Ben went to the shops, Ben bought a pie.</a:t>
            </a:r>
          </a:p>
          <a:p>
            <a:pPr marL="0" indent="0">
              <a:buNone/>
            </a:pPr>
            <a:r>
              <a:rPr lang="en-AU" dirty="0"/>
              <a:t>After Ben went to the shops, </a:t>
            </a:r>
            <a:r>
              <a:rPr lang="en-AU" b="1" dirty="0">
                <a:solidFill>
                  <a:srgbClr val="FF0000"/>
                </a:solidFill>
              </a:rPr>
              <a:t>he</a:t>
            </a:r>
            <a:r>
              <a:rPr lang="en-AU" dirty="0"/>
              <a:t> bought a pie.</a:t>
            </a:r>
          </a:p>
          <a:p>
            <a:pPr marL="0" indent="0" algn="r">
              <a:buNone/>
            </a:pPr>
            <a:r>
              <a:rPr lang="en-AU" i="1" dirty="0"/>
              <a:t>‘He’ is a pronoun.</a:t>
            </a:r>
          </a:p>
          <a:p>
            <a:pPr marL="0" indent="0" algn="r">
              <a:buNone/>
            </a:pPr>
            <a:r>
              <a:rPr lang="en-AU" i="1" dirty="0"/>
              <a:t>Pronouns take the place of a noun to avoid repetition.</a:t>
            </a:r>
          </a:p>
        </p:txBody>
      </p:sp>
    </p:spTree>
    <p:extLst>
      <p:ext uri="{BB962C8B-B14F-4D97-AF65-F5344CB8AC3E}">
        <p14:creationId xmlns:p14="http://schemas.microsoft.com/office/powerpoint/2010/main" val="135840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6A530-E3BC-4291-9F36-F8634C00B109}"/>
              </a:ext>
            </a:extLst>
          </p:cNvPr>
          <p:cNvSpPr>
            <a:spLocks noGrp="1"/>
          </p:cNvSpPr>
          <p:nvPr>
            <p:ph type="title"/>
          </p:nvPr>
        </p:nvSpPr>
        <p:spPr>
          <a:xfrm>
            <a:off x="495300" y="274638"/>
            <a:ext cx="8915400" cy="1143000"/>
          </a:xfrm>
        </p:spPr>
        <p:txBody>
          <a:bodyPr/>
          <a:lstStyle/>
          <a:p>
            <a:r>
              <a:rPr lang="en-AU" dirty="0"/>
              <a:t>Other Pronouns?</a:t>
            </a:r>
          </a:p>
        </p:txBody>
      </p:sp>
      <p:sp>
        <p:nvSpPr>
          <p:cNvPr id="3" name="Content Placeholder 2">
            <a:extLst>
              <a:ext uri="{FF2B5EF4-FFF2-40B4-BE49-F238E27FC236}">
                <a16:creationId xmlns:a16="http://schemas.microsoft.com/office/drawing/2014/main" id="{1862C345-035D-4854-B1D6-0EF12D33AB69}"/>
              </a:ext>
            </a:extLst>
          </p:cNvPr>
          <p:cNvSpPr>
            <a:spLocks noGrp="1"/>
          </p:cNvSpPr>
          <p:nvPr>
            <p:ph idx="1"/>
          </p:nvPr>
        </p:nvSpPr>
        <p:spPr/>
        <p:txBody>
          <a:bodyPr/>
          <a:lstStyle/>
          <a:p>
            <a:endParaRPr lang="en-AU" dirty="0"/>
          </a:p>
        </p:txBody>
      </p:sp>
      <p:pic>
        <p:nvPicPr>
          <p:cNvPr id="1028" name="Picture 4" descr="https://englishwithmrspierce.files.wordpress.com/2019/01/e3wrm5l03img3.jpg">
            <a:extLst>
              <a:ext uri="{FF2B5EF4-FFF2-40B4-BE49-F238E27FC236}">
                <a16:creationId xmlns:a16="http://schemas.microsoft.com/office/drawing/2014/main" id="{CD6E4346-1359-425D-B5E7-C41CA15875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3224" y="1559630"/>
            <a:ext cx="6579552" cy="5016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350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Pronouns</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347039294"/>
              </p:ext>
            </p:extLst>
          </p:nvPr>
        </p:nvGraphicFramePr>
        <p:xfrm>
          <a:off x="992560" y="1417638"/>
          <a:ext cx="8064896" cy="4752528"/>
        </p:xfrm>
        <a:graphic>
          <a:graphicData uri="http://schemas.openxmlformats.org/drawingml/2006/table">
            <a:tbl>
              <a:tblPr/>
              <a:tblGrid>
                <a:gridCol w="201622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2016224">
                  <a:extLst>
                    <a:ext uri="{9D8B030D-6E8A-4147-A177-3AD203B41FA5}">
                      <a16:colId xmlns:a16="http://schemas.microsoft.com/office/drawing/2014/main" val="20002"/>
                    </a:ext>
                  </a:extLst>
                </a:gridCol>
                <a:gridCol w="2016224">
                  <a:extLst>
                    <a:ext uri="{9D8B030D-6E8A-4147-A177-3AD203B41FA5}">
                      <a16:colId xmlns:a16="http://schemas.microsoft.com/office/drawing/2014/main" val="20003"/>
                    </a:ext>
                  </a:extLst>
                </a:gridCol>
              </a:tblGrid>
              <a:tr h="333186">
                <a:tc>
                  <a:txBody>
                    <a:bodyPr/>
                    <a:lstStyle/>
                    <a:p>
                      <a:pPr>
                        <a:spcAft>
                          <a:spcPts val="0"/>
                        </a:spcAft>
                      </a:pPr>
                      <a:r>
                        <a:rPr lang="en-AU" sz="2000" b="1" dirty="0">
                          <a:latin typeface="Helvetica"/>
                          <a:ea typeface="Calibri"/>
                          <a:cs typeface="Times New Roman"/>
                        </a:rPr>
                        <a:t>First 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AU" sz="2000" b="1" dirty="0">
                          <a:latin typeface="Helvetica"/>
                          <a:ea typeface="Calibri"/>
                          <a:cs typeface="Times New Roman"/>
                        </a:rPr>
                        <a:t>Second 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en-AU" sz="2000" b="1" dirty="0">
                          <a:latin typeface="Helvetica"/>
                          <a:ea typeface="Calibri"/>
                          <a:cs typeface="Times New Roman"/>
                        </a:rPr>
                        <a:t>Third Person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extLst>
                  <a:ext uri="{0D108BD9-81ED-4DB2-BD59-A6C34878D82A}">
                    <a16:rowId xmlns:a16="http://schemas.microsoft.com/office/drawing/2014/main" val="10000"/>
                  </a:ext>
                </a:extLst>
              </a:tr>
              <a:tr h="4419342">
                <a:tc>
                  <a:txBody>
                    <a:bodyPr/>
                    <a:lstStyle/>
                    <a:p>
                      <a:pPr algn="ctr">
                        <a:spcAft>
                          <a:spcPts val="0"/>
                        </a:spcAft>
                      </a:pPr>
                      <a:r>
                        <a:rPr lang="en-AU" sz="2800" dirty="0">
                          <a:latin typeface="Helvetica"/>
                          <a:ea typeface="Calibri"/>
                          <a:cs typeface="Times New Roman"/>
                        </a:rPr>
                        <a:t>I</a:t>
                      </a:r>
                    </a:p>
                    <a:p>
                      <a:pPr algn="ctr">
                        <a:spcAft>
                          <a:spcPts val="0"/>
                        </a:spcAft>
                      </a:pPr>
                      <a:r>
                        <a:rPr lang="en-AU" sz="2800" dirty="0">
                          <a:latin typeface="Helvetica"/>
                          <a:ea typeface="Calibri"/>
                          <a:cs typeface="Times New Roman"/>
                        </a:rPr>
                        <a:t>me</a:t>
                      </a:r>
                    </a:p>
                    <a:p>
                      <a:pPr algn="ctr">
                        <a:spcAft>
                          <a:spcPts val="0"/>
                        </a:spcAft>
                      </a:pPr>
                      <a:r>
                        <a:rPr lang="en-AU" sz="2800" dirty="0">
                          <a:latin typeface="Helvetica"/>
                          <a:ea typeface="Calibri"/>
                          <a:cs typeface="Times New Roman"/>
                        </a:rPr>
                        <a:t>my</a:t>
                      </a:r>
                    </a:p>
                    <a:p>
                      <a:pPr algn="ctr">
                        <a:spcAft>
                          <a:spcPts val="0"/>
                        </a:spcAft>
                      </a:pPr>
                      <a:r>
                        <a:rPr lang="en-AU" sz="2800" dirty="0">
                          <a:latin typeface="Helvetica"/>
                          <a:ea typeface="Calibri"/>
                          <a:cs typeface="Times New Roman"/>
                        </a:rPr>
                        <a:t>mine</a:t>
                      </a:r>
                    </a:p>
                    <a:p>
                      <a:pPr algn="ctr">
                        <a:spcAft>
                          <a:spcPts val="0"/>
                        </a:spcAft>
                      </a:pPr>
                      <a:r>
                        <a:rPr lang="en-AU" sz="2800" dirty="0">
                          <a:latin typeface="Helvetica"/>
                          <a:ea typeface="Calibri"/>
                          <a:cs typeface="Times New Roman"/>
                        </a:rPr>
                        <a:t>myself</a:t>
                      </a:r>
                    </a:p>
                    <a:p>
                      <a:pPr algn="ctr">
                        <a:spcAft>
                          <a:spcPts val="0"/>
                        </a:spcAft>
                      </a:pPr>
                      <a:r>
                        <a:rPr lang="en-AU" sz="2800" dirty="0">
                          <a:latin typeface="Helvetica"/>
                          <a:ea typeface="Calibri"/>
                          <a:cs typeface="Times New Roman"/>
                        </a:rPr>
                        <a:t>we</a:t>
                      </a:r>
                    </a:p>
                    <a:p>
                      <a:pPr algn="ctr">
                        <a:spcAft>
                          <a:spcPts val="0"/>
                        </a:spcAft>
                      </a:pPr>
                      <a:r>
                        <a:rPr lang="en-AU" sz="2800" dirty="0">
                          <a:latin typeface="Helvetica"/>
                          <a:ea typeface="Calibri"/>
                          <a:cs typeface="Times New Roman"/>
                        </a:rPr>
                        <a:t>us</a:t>
                      </a:r>
                    </a:p>
                    <a:p>
                      <a:pPr algn="ctr">
                        <a:spcAft>
                          <a:spcPts val="0"/>
                        </a:spcAft>
                      </a:pPr>
                      <a:r>
                        <a:rPr lang="en-AU" sz="2800" dirty="0">
                          <a:latin typeface="Helvetica"/>
                          <a:ea typeface="Calibri"/>
                          <a:cs typeface="Times New Roman"/>
                        </a:rPr>
                        <a:t>our</a:t>
                      </a:r>
                    </a:p>
                    <a:p>
                      <a:pPr algn="ctr">
                        <a:spcAft>
                          <a:spcPts val="0"/>
                        </a:spcAft>
                      </a:pPr>
                      <a:r>
                        <a:rPr lang="en-AU" sz="2800" dirty="0">
                          <a:latin typeface="Helvetica"/>
                          <a:ea typeface="Calibri"/>
                          <a:cs typeface="Times New Roman"/>
                        </a:rPr>
                        <a:t>ours</a:t>
                      </a:r>
                    </a:p>
                    <a:p>
                      <a:pPr algn="ctr">
                        <a:spcAft>
                          <a:spcPts val="0"/>
                        </a:spcAft>
                      </a:pPr>
                      <a:r>
                        <a:rPr lang="en-AU" sz="2800" dirty="0">
                          <a:latin typeface="Helvetica"/>
                          <a:ea typeface="Calibri"/>
                          <a:cs typeface="Times New Roman"/>
                        </a:rPr>
                        <a:t>ourselves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AU" sz="2800" dirty="0">
                          <a:latin typeface="Helvetica"/>
                          <a:ea typeface="Calibri"/>
                          <a:cs typeface="Times New Roman"/>
                        </a:rPr>
                        <a:t>you</a:t>
                      </a:r>
                    </a:p>
                    <a:p>
                      <a:pPr algn="ctr">
                        <a:spcAft>
                          <a:spcPts val="0"/>
                        </a:spcAft>
                      </a:pPr>
                      <a:r>
                        <a:rPr lang="en-AU" sz="2800" dirty="0">
                          <a:latin typeface="Helvetica"/>
                          <a:ea typeface="Calibri"/>
                          <a:cs typeface="Times New Roman"/>
                        </a:rPr>
                        <a:t>you</a:t>
                      </a:r>
                    </a:p>
                    <a:p>
                      <a:pPr algn="ctr">
                        <a:spcAft>
                          <a:spcPts val="0"/>
                        </a:spcAft>
                      </a:pPr>
                      <a:r>
                        <a:rPr lang="en-AU" sz="2800" dirty="0">
                          <a:latin typeface="Helvetica"/>
                          <a:ea typeface="Calibri"/>
                          <a:cs typeface="Times New Roman"/>
                        </a:rPr>
                        <a:t>your</a:t>
                      </a:r>
                    </a:p>
                    <a:p>
                      <a:pPr algn="ctr">
                        <a:spcAft>
                          <a:spcPts val="0"/>
                        </a:spcAft>
                      </a:pPr>
                      <a:r>
                        <a:rPr lang="en-AU" sz="2800" dirty="0">
                          <a:latin typeface="Helvetica"/>
                          <a:ea typeface="Calibri"/>
                          <a:cs typeface="Times New Roman"/>
                        </a:rPr>
                        <a:t>yours</a:t>
                      </a:r>
                    </a:p>
                    <a:p>
                      <a:pPr algn="ctr">
                        <a:spcAft>
                          <a:spcPts val="0"/>
                        </a:spcAft>
                      </a:pPr>
                      <a:r>
                        <a:rPr lang="en-AU" sz="2800" dirty="0">
                          <a:latin typeface="Helvetica"/>
                          <a:ea typeface="Calibri"/>
                          <a:cs typeface="Times New Roman"/>
                        </a:rPr>
                        <a:t>yourself</a:t>
                      </a:r>
                    </a:p>
                    <a:p>
                      <a:pPr algn="ctr">
                        <a:spcAft>
                          <a:spcPts val="0"/>
                        </a:spcAft>
                      </a:pPr>
                      <a:r>
                        <a:rPr lang="en-AU" sz="2800" dirty="0">
                          <a:latin typeface="Helvetica"/>
                          <a:ea typeface="Calibri"/>
                          <a:cs typeface="Times New Roman"/>
                        </a:rPr>
                        <a:t>yourselves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AU" sz="2800" dirty="0">
                          <a:latin typeface="Helvetica"/>
                          <a:ea typeface="Calibri"/>
                          <a:cs typeface="Times New Roman"/>
                        </a:rPr>
                        <a:t>he </a:t>
                      </a:r>
                    </a:p>
                    <a:p>
                      <a:pPr algn="ctr">
                        <a:spcAft>
                          <a:spcPts val="0"/>
                        </a:spcAft>
                      </a:pPr>
                      <a:r>
                        <a:rPr lang="en-AU" sz="2800" dirty="0">
                          <a:latin typeface="Helvetica"/>
                          <a:ea typeface="Calibri"/>
                          <a:cs typeface="Times New Roman"/>
                        </a:rPr>
                        <a:t>she </a:t>
                      </a:r>
                    </a:p>
                    <a:p>
                      <a:pPr algn="ctr">
                        <a:spcAft>
                          <a:spcPts val="0"/>
                        </a:spcAft>
                      </a:pPr>
                      <a:r>
                        <a:rPr lang="en-AU" sz="2800" dirty="0">
                          <a:latin typeface="Helvetica"/>
                          <a:ea typeface="Calibri"/>
                          <a:cs typeface="Times New Roman"/>
                        </a:rPr>
                        <a:t>it</a:t>
                      </a:r>
                    </a:p>
                    <a:p>
                      <a:pPr algn="ctr">
                        <a:spcAft>
                          <a:spcPts val="0"/>
                        </a:spcAft>
                      </a:pPr>
                      <a:r>
                        <a:rPr lang="en-AU" sz="2800" dirty="0">
                          <a:latin typeface="Helvetica"/>
                          <a:ea typeface="Calibri"/>
                          <a:cs typeface="Times New Roman"/>
                        </a:rPr>
                        <a:t>him </a:t>
                      </a:r>
                    </a:p>
                    <a:p>
                      <a:pPr algn="ctr">
                        <a:spcAft>
                          <a:spcPts val="0"/>
                        </a:spcAft>
                      </a:pPr>
                      <a:r>
                        <a:rPr lang="en-AU" sz="2800" dirty="0">
                          <a:latin typeface="Helvetica"/>
                          <a:ea typeface="Calibri"/>
                          <a:cs typeface="Times New Roman"/>
                        </a:rPr>
                        <a:t>her</a:t>
                      </a:r>
                    </a:p>
                    <a:p>
                      <a:pPr algn="ctr">
                        <a:spcAft>
                          <a:spcPts val="0"/>
                        </a:spcAft>
                      </a:pPr>
                      <a:r>
                        <a:rPr lang="en-AU" sz="2800" dirty="0">
                          <a:latin typeface="Helvetica"/>
                          <a:ea typeface="Calibri"/>
                          <a:cs typeface="Times New Roman"/>
                        </a:rPr>
                        <a:t>its</a:t>
                      </a:r>
                    </a:p>
                    <a:p>
                      <a:pPr algn="ctr">
                        <a:spcAft>
                          <a:spcPts val="0"/>
                        </a:spcAft>
                      </a:pPr>
                      <a:r>
                        <a:rPr lang="en-AU" sz="2800" dirty="0">
                          <a:latin typeface="Helvetica"/>
                          <a:ea typeface="Calibri"/>
                          <a:cs typeface="Times New Roman"/>
                        </a:rPr>
                        <a:t>his </a:t>
                      </a:r>
                    </a:p>
                    <a:p>
                      <a:pPr algn="ctr">
                        <a:spcAft>
                          <a:spcPts val="0"/>
                        </a:spcAft>
                      </a:pPr>
                      <a:r>
                        <a:rPr lang="en-AU" sz="2800" dirty="0">
                          <a:latin typeface="Helvetica"/>
                          <a:ea typeface="Calibri"/>
                          <a:cs typeface="Times New Roman"/>
                        </a:rPr>
                        <a:t>hers </a:t>
                      </a: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AU" sz="2800" dirty="0">
                          <a:latin typeface="Helvetica"/>
                          <a:ea typeface="Calibri"/>
                          <a:cs typeface="Times New Roman"/>
                        </a:rPr>
                        <a:t>himself </a:t>
                      </a:r>
                    </a:p>
                    <a:p>
                      <a:pPr algn="ctr">
                        <a:spcAft>
                          <a:spcPts val="0"/>
                        </a:spcAft>
                      </a:pPr>
                      <a:r>
                        <a:rPr lang="en-AU" sz="2800" dirty="0">
                          <a:latin typeface="Helvetica"/>
                          <a:ea typeface="Calibri"/>
                          <a:cs typeface="Times New Roman"/>
                        </a:rPr>
                        <a:t>herself </a:t>
                      </a:r>
                    </a:p>
                    <a:p>
                      <a:pPr algn="ctr">
                        <a:spcAft>
                          <a:spcPts val="0"/>
                        </a:spcAft>
                      </a:pPr>
                      <a:r>
                        <a:rPr lang="en-AU" sz="2800" dirty="0">
                          <a:latin typeface="Helvetica"/>
                          <a:ea typeface="Calibri"/>
                          <a:cs typeface="Times New Roman"/>
                        </a:rPr>
                        <a:t>itself</a:t>
                      </a:r>
                    </a:p>
                    <a:p>
                      <a:pPr algn="ctr">
                        <a:spcAft>
                          <a:spcPts val="0"/>
                        </a:spcAft>
                      </a:pPr>
                      <a:r>
                        <a:rPr lang="en-AU" sz="2800" dirty="0">
                          <a:latin typeface="Helvetica"/>
                          <a:ea typeface="Calibri"/>
                          <a:cs typeface="Times New Roman"/>
                        </a:rPr>
                        <a:t>they</a:t>
                      </a:r>
                    </a:p>
                    <a:p>
                      <a:pPr algn="ctr">
                        <a:spcAft>
                          <a:spcPts val="0"/>
                        </a:spcAft>
                      </a:pPr>
                      <a:r>
                        <a:rPr lang="en-AU" sz="2800" dirty="0">
                          <a:latin typeface="Helvetica"/>
                          <a:ea typeface="Calibri"/>
                          <a:cs typeface="Times New Roman"/>
                        </a:rPr>
                        <a:t>them</a:t>
                      </a:r>
                    </a:p>
                    <a:p>
                      <a:pPr algn="ctr">
                        <a:spcAft>
                          <a:spcPts val="0"/>
                        </a:spcAft>
                      </a:pPr>
                      <a:r>
                        <a:rPr lang="en-AU" sz="2800" dirty="0">
                          <a:latin typeface="Helvetica"/>
                          <a:ea typeface="Calibri"/>
                          <a:cs typeface="Times New Roman"/>
                        </a:rPr>
                        <a:t>their</a:t>
                      </a:r>
                    </a:p>
                    <a:p>
                      <a:pPr algn="ctr">
                        <a:spcAft>
                          <a:spcPts val="0"/>
                        </a:spcAft>
                      </a:pPr>
                      <a:r>
                        <a:rPr lang="en-AU" sz="2800" dirty="0">
                          <a:latin typeface="Helvetica"/>
                          <a:ea typeface="Calibri"/>
                          <a:cs typeface="Times New Roman"/>
                        </a:rPr>
                        <a:t>theirs</a:t>
                      </a:r>
                    </a:p>
                    <a:p>
                      <a:pPr algn="ctr">
                        <a:spcAft>
                          <a:spcPts val="0"/>
                        </a:spcAft>
                      </a:pPr>
                      <a:r>
                        <a:rPr lang="en-AU" sz="2800" dirty="0">
                          <a:latin typeface="Helvetica"/>
                          <a:ea typeface="Calibri"/>
                          <a:cs typeface="Times New Roman"/>
                        </a:rPr>
                        <a:t>themselves</a:t>
                      </a: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Arrow: Left 3">
            <a:extLst>
              <a:ext uri="{FF2B5EF4-FFF2-40B4-BE49-F238E27FC236}">
                <a16:creationId xmlns:a16="http://schemas.microsoft.com/office/drawing/2014/main" id="{8E32A32A-6307-42C0-B6E1-0729CBC3F70A}"/>
              </a:ext>
            </a:extLst>
          </p:cNvPr>
          <p:cNvSpPr/>
          <p:nvPr/>
        </p:nvSpPr>
        <p:spPr>
          <a:xfrm>
            <a:off x="6393160" y="476672"/>
            <a:ext cx="3096344" cy="3960440"/>
          </a:xfrm>
          <a:prstGeom prst="leftArrow">
            <a:avLst>
              <a:gd name="adj1" fmla="val 76875"/>
              <a:gd name="adj2" fmla="val 500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sz="2000" b="1" dirty="0"/>
              <a:t>Note that pronouns are different depending on if the subject is female or male and whether there’s more of them</a:t>
            </a:r>
          </a:p>
        </p:txBody>
      </p:sp>
      <p:sp>
        <p:nvSpPr>
          <p:cNvPr id="6" name="Arrow: Left 5">
            <a:extLst>
              <a:ext uri="{FF2B5EF4-FFF2-40B4-BE49-F238E27FC236}">
                <a16:creationId xmlns:a16="http://schemas.microsoft.com/office/drawing/2014/main" id="{41A7F4C2-0BBF-4EFA-A9CD-AE085906444C}"/>
              </a:ext>
            </a:extLst>
          </p:cNvPr>
          <p:cNvSpPr/>
          <p:nvPr/>
        </p:nvSpPr>
        <p:spPr>
          <a:xfrm>
            <a:off x="2648744" y="297384"/>
            <a:ext cx="3096344" cy="2520280"/>
          </a:xfrm>
          <a:prstGeom prst="leftArrow">
            <a:avLst>
              <a:gd name="adj1" fmla="val 76875"/>
              <a:gd name="adj2" fmla="val 5000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AU" sz="2000" dirty="0"/>
              <a:t>Which pronoun you use depends on the narrative point of view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E8A0-3FBF-4778-A17E-B3155285E116}"/>
              </a:ext>
            </a:extLst>
          </p:cNvPr>
          <p:cNvSpPr>
            <a:spLocks noGrp="1"/>
          </p:cNvSpPr>
          <p:nvPr>
            <p:ph type="title"/>
          </p:nvPr>
        </p:nvSpPr>
        <p:spPr/>
        <p:txBody>
          <a:bodyPr/>
          <a:lstStyle/>
          <a:p>
            <a:r>
              <a:rPr lang="en-AU" dirty="0" err="1"/>
              <a:t>Plickers</a:t>
            </a:r>
            <a:endParaRPr lang="en-AU" dirty="0"/>
          </a:p>
        </p:txBody>
      </p:sp>
      <p:sp>
        <p:nvSpPr>
          <p:cNvPr id="3" name="Content Placeholder 2">
            <a:extLst>
              <a:ext uri="{FF2B5EF4-FFF2-40B4-BE49-F238E27FC236}">
                <a16:creationId xmlns:a16="http://schemas.microsoft.com/office/drawing/2014/main" id="{BA4C6F82-7786-4B93-AFB5-6D1181D85F05}"/>
              </a:ext>
            </a:extLst>
          </p:cNvPr>
          <p:cNvSpPr>
            <a:spLocks noGrp="1"/>
          </p:cNvSpPr>
          <p:nvPr>
            <p:ph idx="1"/>
          </p:nvPr>
        </p:nvSpPr>
        <p:spPr/>
        <p:txBody>
          <a:bodyPr/>
          <a:lstStyle/>
          <a:p>
            <a:r>
              <a:rPr lang="en-AU" dirty="0"/>
              <a:t>Pronoun recognition</a:t>
            </a:r>
          </a:p>
        </p:txBody>
      </p:sp>
    </p:spTree>
    <p:extLst>
      <p:ext uri="{BB962C8B-B14F-4D97-AF65-F5344CB8AC3E}">
        <p14:creationId xmlns:p14="http://schemas.microsoft.com/office/powerpoint/2010/main" val="2067722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7CBC1-1D2E-4419-AF06-40168B799EDF}"/>
              </a:ext>
            </a:extLst>
          </p:cNvPr>
          <p:cNvSpPr>
            <a:spLocks noGrp="1"/>
          </p:cNvSpPr>
          <p:nvPr>
            <p:ph type="title"/>
          </p:nvPr>
        </p:nvSpPr>
        <p:spPr/>
        <p:txBody>
          <a:bodyPr/>
          <a:lstStyle/>
          <a:p>
            <a:r>
              <a:rPr lang="en-AU" dirty="0"/>
              <a:t>Types of Narrative Point of View</a:t>
            </a:r>
          </a:p>
        </p:txBody>
      </p:sp>
      <p:sp>
        <p:nvSpPr>
          <p:cNvPr id="3" name="Content Placeholder 2">
            <a:extLst>
              <a:ext uri="{FF2B5EF4-FFF2-40B4-BE49-F238E27FC236}">
                <a16:creationId xmlns:a16="http://schemas.microsoft.com/office/drawing/2014/main" id="{341C734B-366D-485C-895A-83DE576C49D7}"/>
              </a:ext>
            </a:extLst>
          </p:cNvPr>
          <p:cNvSpPr>
            <a:spLocks noGrp="1"/>
          </p:cNvSpPr>
          <p:nvPr>
            <p:ph idx="1"/>
          </p:nvPr>
        </p:nvSpPr>
        <p:spPr/>
        <p:txBody>
          <a:bodyPr/>
          <a:lstStyle/>
          <a:p>
            <a:pPr marL="0" indent="0">
              <a:buNone/>
            </a:pPr>
            <a:r>
              <a:rPr lang="en-AU" dirty="0"/>
              <a:t>Three types:</a:t>
            </a:r>
          </a:p>
          <a:p>
            <a:r>
              <a:rPr lang="en-AU" dirty="0"/>
              <a:t>First Person</a:t>
            </a:r>
          </a:p>
          <a:p>
            <a:r>
              <a:rPr lang="en-AU" dirty="0"/>
              <a:t>Second Person</a:t>
            </a:r>
          </a:p>
          <a:p>
            <a:r>
              <a:rPr lang="en-AU" dirty="0"/>
              <a:t>Third Person</a:t>
            </a:r>
          </a:p>
          <a:p>
            <a:endParaRPr lang="en-AU" dirty="0"/>
          </a:p>
        </p:txBody>
      </p:sp>
      <p:sp>
        <p:nvSpPr>
          <p:cNvPr id="4" name="TextBox 3">
            <a:extLst>
              <a:ext uri="{FF2B5EF4-FFF2-40B4-BE49-F238E27FC236}">
                <a16:creationId xmlns:a16="http://schemas.microsoft.com/office/drawing/2014/main" id="{696CB3F0-4871-4E88-A209-FDFD38F80B57}"/>
              </a:ext>
            </a:extLst>
          </p:cNvPr>
          <p:cNvSpPr txBox="1"/>
          <p:nvPr/>
        </p:nvSpPr>
        <p:spPr>
          <a:xfrm>
            <a:off x="2576736" y="4149080"/>
            <a:ext cx="7200800" cy="2308324"/>
          </a:xfrm>
          <a:prstGeom prst="rect">
            <a:avLst/>
          </a:prstGeom>
          <a:noFill/>
        </p:spPr>
        <p:txBody>
          <a:bodyPr wrap="square" rtlCol="0">
            <a:spAutoFit/>
          </a:bodyPr>
          <a:lstStyle/>
          <a:p>
            <a:r>
              <a:rPr lang="en-AU" sz="3600" dirty="0"/>
              <a:t>Where have you heard ‘First Person’ or ‘Third Person’ used before?</a:t>
            </a:r>
          </a:p>
          <a:p>
            <a:pPr marL="571500" indent="-571500">
              <a:buFont typeface="Arial" panose="020B0604020202020204" pitchFamily="34" charset="0"/>
              <a:buChar char="•"/>
            </a:pPr>
            <a:r>
              <a:rPr lang="en-AU" sz="3600" dirty="0"/>
              <a:t>First person shooter?</a:t>
            </a:r>
          </a:p>
          <a:p>
            <a:pPr marL="571500" indent="-571500">
              <a:buFont typeface="Arial" panose="020B0604020202020204" pitchFamily="34" charset="0"/>
              <a:buChar char="•"/>
            </a:pPr>
            <a:r>
              <a:rPr lang="en-AU" sz="3600" dirty="0"/>
              <a:t>Third party insurance?</a:t>
            </a:r>
          </a:p>
        </p:txBody>
      </p:sp>
    </p:spTree>
    <p:extLst>
      <p:ext uri="{BB962C8B-B14F-4D97-AF65-F5344CB8AC3E}">
        <p14:creationId xmlns:p14="http://schemas.microsoft.com/office/powerpoint/2010/main" val="3683319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2">
            <a:extLst>
              <a:ext uri="{FF2B5EF4-FFF2-40B4-BE49-F238E27FC236}">
                <a16:creationId xmlns:a16="http://schemas.microsoft.com/office/drawing/2014/main" id="{F58AFFEC-0930-4C2E-A74B-EC8A8762B0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4" y="0"/>
            <a:ext cx="10402888" cy="7380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70259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00084" y="476672"/>
            <a:ext cx="8575062" cy="5887806"/>
            <a:chOff x="1040144" y="-58648"/>
            <a:chExt cx="3106216" cy="2593002"/>
          </a:xfrm>
        </p:grpSpPr>
        <p:sp>
          <p:nvSpPr>
            <p:cNvPr id="3" name="Oval 2"/>
            <p:cNvSpPr/>
            <p:nvPr/>
          </p:nvSpPr>
          <p:spPr>
            <a:xfrm>
              <a:off x="1040144" y="476672"/>
              <a:ext cx="2019688" cy="1971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3"/>
            <p:cNvGrpSpPr/>
            <p:nvPr/>
          </p:nvGrpSpPr>
          <p:grpSpPr>
            <a:xfrm>
              <a:off x="1372560" y="-58648"/>
              <a:ext cx="2773800" cy="2593002"/>
              <a:chOff x="580472" y="-16728"/>
              <a:chExt cx="2773800" cy="2593002"/>
            </a:xfrm>
          </p:grpSpPr>
          <p:sp>
            <p:nvSpPr>
              <p:cNvPr id="6" name="Rectangle 5"/>
              <p:cNvSpPr/>
              <p:nvPr/>
            </p:nvSpPr>
            <p:spPr>
              <a:xfrm flipH="1">
                <a:off x="1189295" y="847642"/>
                <a:ext cx="2164977" cy="1339349"/>
              </a:xfrm>
              <a:prstGeom prst="rect">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200" b="1" dirty="0"/>
                  <a:t>FIRST PERSON NARRATION</a:t>
                </a:r>
              </a:p>
            </p:txBody>
          </p:sp>
          <p:pic>
            <p:nvPicPr>
              <p:cNvPr id="7" name="Picture 3" descr="C:\!Personal\Teachers Pay Teachers\! Royalty Free Images\Open Clip Art\rejon_Person_Outline_2.png"/>
              <p:cNvPicPr>
                <a:picLocks noChangeAspect="1" noChangeArrowheads="1"/>
              </p:cNvPicPr>
              <p:nvPr/>
            </p:nvPicPr>
            <p:blipFill>
              <a:blip r:embed="rId2" cstate="print"/>
              <a:srcRect/>
              <a:stretch>
                <a:fillRect/>
              </a:stretch>
            </p:blipFill>
            <p:spPr bwMode="auto">
              <a:xfrm>
                <a:off x="580472" y="617522"/>
                <a:ext cx="680667" cy="1958752"/>
              </a:xfrm>
              <a:prstGeom prst="rect">
                <a:avLst/>
              </a:prstGeom>
              <a:noFill/>
            </p:spPr>
          </p:pic>
          <p:sp>
            <p:nvSpPr>
              <p:cNvPr id="5" name="Cloud Callout 4"/>
              <p:cNvSpPr/>
              <p:nvPr/>
            </p:nvSpPr>
            <p:spPr>
              <a:xfrm>
                <a:off x="982274" y="-16728"/>
                <a:ext cx="1296144" cy="777686"/>
              </a:xfrm>
              <a:prstGeom prst="cloudCallout">
                <a:avLst/>
              </a:prstGeom>
              <a:ln w="28575"/>
            </p:spPr>
            <p:style>
              <a:lnRef idx="2">
                <a:schemeClr val="dk1"/>
              </a:lnRef>
              <a:fillRef idx="1">
                <a:schemeClr val="lt1"/>
              </a:fillRef>
              <a:effectRef idx="0">
                <a:schemeClr val="dk1"/>
              </a:effectRef>
              <a:fontRef idx="minor">
                <a:schemeClr val="dk1"/>
              </a:fontRef>
            </p:style>
            <p:txBody>
              <a:bodyPr rtlCol="0" anchor="ctr"/>
              <a:lstStyle/>
              <a:p>
                <a:pPr algn="ctr"/>
                <a:r>
                  <a:rPr lang="en-AU" sz="3200" b="1" dirty="0"/>
                  <a:t>! …</a:t>
                </a:r>
              </a:p>
            </p:txBody>
          </p:sp>
        </p:grpSp>
      </p:grpSp>
    </p:spTree>
    <p:extLst>
      <p:ext uri="{BB962C8B-B14F-4D97-AF65-F5344CB8AC3E}">
        <p14:creationId xmlns:p14="http://schemas.microsoft.com/office/powerpoint/2010/main" val="1180557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BAF8-992A-4520-9248-2E52C1905C73}"/>
              </a:ext>
            </a:extLst>
          </p:cNvPr>
          <p:cNvSpPr>
            <a:spLocks noGrp="1"/>
          </p:cNvSpPr>
          <p:nvPr>
            <p:ph type="title"/>
          </p:nvPr>
        </p:nvSpPr>
        <p:spPr/>
        <p:txBody>
          <a:bodyPr/>
          <a:lstStyle/>
          <a:p>
            <a:r>
              <a:rPr lang="en-AU" dirty="0"/>
              <a:t>First Person</a:t>
            </a:r>
          </a:p>
        </p:txBody>
      </p:sp>
      <p:sp>
        <p:nvSpPr>
          <p:cNvPr id="3" name="Content Placeholder 2">
            <a:extLst>
              <a:ext uri="{FF2B5EF4-FFF2-40B4-BE49-F238E27FC236}">
                <a16:creationId xmlns:a16="http://schemas.microsoft.com/office/drawing/2014/main" id="{E1382F73-9B34-4951-AA63-E5E43D0D07EB}"/>
              </a:ext>
            </a:extLst>
          </p:cNvPr>
          <p:cNvSpPr>
            <a:spLocks noGrp="1"/>
          </p:cNvSpPr>
          <p:nvPr>
            <p:ph idx="1"/>
          </p:nvPr>
        </p:nvSpPr>
        <p:spPr/>
        <p:txBody>
          <a:bodyPr>
            <a:normAutofit fontScale="92500" lnSpcReduction="10000"/>
          </a:bodyPr>
          <a:lstStyle/>
          <a:p>
            <a:pPr marL="0" indent="0" algn="ctr">
              <a:buNone/>
            </a:pPr>
            <a:r>
              <a:rPr lang="en-AU" altLang="en-US" dirty="0"/>
              <a:t>‘I woke up this morning and went to the shops. </a:t>
            </a:r>
            <a:br>
              <a:rPr lang="en-AU" altLang="en-US" dirty="0"/>
            </a:br>
            <a:r>
              <a:rPr lang="en-AU" altLang="en-US" dirty="0"/>
              <a:t>I can’t believe what was on special!’</a:t>
            </a:r>
          </a:p>
          <a:p>
            <a:pPr marL="0" lvl="0" indent="0">
              <a:buNone/>
            </a:pPr>
            <a:r>
              <a:rPr lang="en-US" altLang="en-US" b="1" dirty="0"/>
              <a:t>Pronouns: I , me, mine, we, us, ours.</a:t>
            </a:r>
          </a:p>
          <a:p>
            <a:pPr marL="0" lvl="0" indent="0">
              <a:buNone/>
            </a:pPr>
            <a:r>
              <a:rPr lang="en-AU" altLang="en-US" b="1" dirty="0"/>
              <a:t>Audience Relationship:</a:t>
            </a:r>
          </a:p>
          <a:p>
            <a:pPr lvl="0"/>
            <a:r>
              <a:rPr lang="en-AU" altLang="en-US" dirty="0">
                <a:highlight>
                  <a:srgbClr val="FFFF00"/>
                </a:highlight>
              </a:rPr>
              <a:t>The Narrator </a:t>
            </a:r>
            <a:r>
              <a:rPr lang="en-AU" altLang="en-US" i="1" u="sng" dirty="0">
                <a:highlight>
                  <a:srgbClr val="FFFF00"/>
                </a:highlight>
              </a:rPr>
              <a:t>i</a:t>
            </a:r>
            <a:r>
              <a:rPr lang="en-AU" altLang="en-US" u="sng" dirty="0">
                <a:highlight>
                  <a:srgbClr val="FFFF00"/>
                </a:highlight>
              </a:rPr>
              <a:t>s</a:t>
            </a:r>
            <a:r>
              <a:rPr lang="en-AU" altLang="en-US" dirty="0">
                <a:highlight>
                  <a:srgbClr val="FFFF00"/>
                </a:highlight>
              </a:rPr>
              <a:t> the Audience.</a:t>
            </a:r>
          </a:p>
          <a:p>
            <a:r>
              <a:rPr lang="en-AU" altLang="en-US" dirty="0"/>
              <a:t>The Narrator is speaking to him/herself.</a:t>
            </a:r>
          </a:p>
          <a:p>
            <a:pPr marL="0" lvl="0" indent="0">
              <a:buNone/>
            </a:pPr>
            <a:r>
              <a:rPr lang="en-AU" altLang="en-US" b="1" dirty="0"/>
              <a:t>As a creator, can you think of the advantages of writing in first person?</a:t>
            </a:r>
          </a:p>
          <a:p>
            <a:pPr marL="0" lvl="0" indent="0">
              <a:buNone/>
            </a:pPr>
            <a:r>
              <a:rPr lang="en-AU" altLang="en-US" dirty="0"/>
              <a:t>Disadvantages?</a:t>
            </a:r>
          </a:p>
          <a:p>
            <a:pPr marL="0" lvl="0" indent="0">
              <a:buNone/>
            </a:pPr>
            <a:endParaRPr lang="en-AU" altLang="en-US" dirty="0"/>
          </a:p>
          <a:p>
            <a:pPr lvl="0"/>
            <a:endParaRPr lang="en-US" altLang="en-US" dirty="0"/>
          </a:p>
          <a:p>
            <a:endParaRPr lang="en-AU" dirty="0"/>
          </a:p>
        </p:txBody>
      </p:sp>
    </p:spTree>
    <p:extLst>
      <p:ext uri="{BB962C8B-B14F-4D97-AF65-F5344CB8AC3E}">
        <p14:creationId xmlns:p14="http://schemas.microsoft.com/office/powerpoint/2010/main" val="21782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BAF8-992A-4520-9248-2E52C1905C73}"/>
              </a:ext>
            </a:extLst>
          </p:cNvPr>
          <p:cNvSpPr>
            <a:spLocks noGrp="1"/>
          </p:cNvSpPr>
          <p:nvPr>
            <p:ph type="title"/>
          </p:nvPr>
        </p:nvSpPr>
        <p:spPr/>
        <p:txBody>
          <a:bodyPr/>
          <a:lstStyle/>
          <a:p>
            <a:r>
              <a:rPr lang="en-AU" dirty="0"/>
              <a:t>First Person</a:t>
            </a:r>
          </a:p>
        </p:txBody>
      </p:sp>
      <p:sp>
        <p:nvSpPr>
          <p:cNvPr id="3" name="Content Placeholder 2">
            <a:extLst>
              <a:ext uri="{FF2B5EF4-FFF2-40B4-BE49-F238E27FC236}">
                <a16:creationId xmlns:a16="http://schemas.microsoft.com/office/drawing/2014/main" id="{E1382F73-9B34-4951-AA63-E5E43D0D07EB}"/>
              </a:ext>
            </a:extLst>
          </p:cNvPr>
          <p:cNvSpPr>
            <a:spLocks noGrp="1"/>
          </p:cNvSpPr>
          <p:nvPr>
            <p:ph idx="1"/>
          </p:nvPr>
        </p:nvSpPr>
        <p:spPr/>
        <p:txBody>
          <a:bodyPr>
            <a:normAutofit fontScale="92500" lnSpcReduction="20000"/>
          </a:bodyPr>
          <a:lstStyle/>
          <a:p>
            <a:pPr marL="0" lvl="0" indent="0">
              <a:buNone/>
            </a:pPr>
            <a:r>
              <a:rPr lang="en-AU" altLang="en-US" b="1" dirty="0"/>
              <a:t>Advantages</a:t>
            </a:r>
            <a:r>
              <a:rPr lang="en-AU" altLang="en-US" dirty="0"/>
              <a:t>: </a:t>
            </a:r>
          </a:p>
          <a:p>
            <a:r>
              <a:rPr lang="en-AU" altLang="en-US" dirty="0"/>
              <a:t>Reader can easily make an emotional connection with the narrator – very engaging to read</a:t>
            </a:r>
          </a:p>
          <a:p>
            <a:r>
              <a:rPr lang="en-AU" altLang="en-US" dirty="0"/>
              <a:t>Easiest to write because it’s like how we think to ourselves</a:t>
            </a:r>
          </a:p>
          <a:p>
            <a:r>
              <a:rPr lang="en-AU" altLang="en-US" dirty="0"/>
              <a:t>Presents belief or opinion</a:t>
            </a:r>
          </a:p>
          <a:p>
            <a:r>
              <a:rPr lang="en-AU" altLang="en-US" dirty="0"/>
              <a:t>Useful for creative writing, blogs, editorials, reviews</a:t>
            </a:r>
          </a:p>
          <a:p>
            <a:pPr marL="0" lvl="0" indent="0">
              <a:buNone/>
            </a:pPr>
            <a:r>
              <a:rPr lang="en-AU" altLang="en-US" b="1" dirty="0"/>
              <a:t>Disadvantages:</a:t>
            </a:r>
          </a:p>
          <a:p>
            <a:pPr lvl="0"/>
            <a:r>
              <a:rPr lang="en-AU" altLang="en-US" dirty="0"/>
              <a:t>Shows </a:t>
            </a:r>
            <a:r>
              <a:rPr lang="en-AU" altLang="en-US" b="1" dirty="0"/>
              <a:t>only </a:t>
            </a:r>
            <a:r>
              <a:rPr lang="en-AU" altLang="en-US" dirty="0"/>
              <a:t>the perspective of the writer.</a:t>
            </a:r>
          </a:p>
          <a:p>
            <a:pPr lvl="0"/>
            <a:r>
              <a:rPr lang="en-AU" altLang="en-US" dirty="0"/>
              <a:t>Unavoidably </a:t>
            </a:r>
            <a:r>
              <a:rPr lang="en-AU" altLang="en-US" b="1" u="sng" dirty="0"/>
              <a:t>biased</a:t>
            </a:r>
            <a:r>
              <a:rPr lang="en-AU" altLang="en-US" dirty="0"/>
              <a:t> to one perspective.</a:t>
            </a:r>
          </a:p>
          <a:p>
            <a:pPr marL="0" lvl="0" indent="0">
              <a:buNone/>
            </a:pPr>
            <a:endParaRPr lang="en-AU" altLang="en-US" dirty="0"/>
          </a:p>
          <a:p>
            <a:pPr lvl="0"/>
            <a:endParaRPr lang="en-US" altLang="en-US" dirty="0"/>
          </a:p>
          <a:p>
            <a:endParaRPr lang="en-AU" dirty="0"/>
          </a:p>
        </p:txBody>
      </p:sp>
    </p:spTree>
    <p:extLst>
      <p:ext uri="{BB962C8B-B14F-4D97-AF65-F5344CB8AC3E}">
        <p14:creationId xmlns:p14="http://schemas.microsoft.com/office/powerpoint/2010/main" val="2044084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D3DB0451-BC9F-4677-8CC8-DDB00042A3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68" y="-522288"/>
            <a:ext cx="10402888" cy="7380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5">
            <a:extLst>
              <a:ext uri="{FF2B5EF4-FFF2-40B4-BE49-F238E27FC236}">
                <a16:creationId xmlns:a16="http://schemas.microsoft.com/office/drawing/2014/main" id="{69DE7CCE-00B1-4A4B-BECF-137950124BD2}"/>
              </a:ext>
            </a:extLst>
          </p:cNvPr>
          <p:cNvSpPr txBox="1">
            <a:spLocks noChangeArrowheads="1"/>
          </p:cNvSpPr>
          <p:nvPr/>
        </p:nvSpPr>
        <p:spPr bwMode="auto">
          <a:xfrm>
            <a:off x="3331345" y="3546475"/>
            <a:ext cx="6808788" cy="317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0" u="none" strike="noStrike" cap="none" normalizeH="0" baseline="0" dirty="0">
                <a:ln>
                  <a:noFill/>
                </a:ln>
                <a:solidFill>
                  <a:srgbClr val="FFFFFF"/>
                </a:solidFill>
                <a:effectLst/>
                <a:latin typeface="Arial" panose="020B0604020202020204" pitchFamily="34" charset="0"/>
              </a:rPr>
              <a:t>It is all from the writer’s perspective. Imagine you’re inside the head of the writer.</a:t>
            </a:r>
            <a:br>
              <a:rPr kumimoji="0" lang="en-AU" altLang="en-US" sz="3200" b="1" i="0" u="none" strike="noStrike" cap="none" normalizeH="0" baseline="0" dirty="0">
                <a:ln>
                  <a:noFill/>
                </a:ln>
                <a:solidFill>
                  <a:srgbClr val="FFFFFF"/>
                </a:solidFill>
                <a:effectLst/>
                <a:latin typeface="Arial" panose="020B0604020202020204" pitchFamily="34" charset="0"/>
              </a:rPr>
            </a:br>
            <a:endParaRPr kumimoji="0" lang="en-AU" altLang="en-US" sz="3200" b="1" i="0" u="none" strike="noStrike" cap="none" normalizeH="0" baseline="0" dirty="0">
              <a:ln>
                <a:noFill/>
              </a:ln>
              <a:solidFill>
                <a:srgbClr val="FFFFFF"/>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1" u="none" strike="noStrike" cap="none" normalizeH="0" baseline="0" dirty="0">
                <a:ln>
                  <a:noFill/>
                </a:ln>
                <a:solidFill>
                  <a:srgbClr val="FFFFFF"/>
                </a:solidFill>
                <a:effectLst/>
                <a:latin typeface="Arial" panose="020B0604020202020204" pitchFamily="34" charset="0"/>
              </a:rPr>
              <a:t>‘</a:t>
            </a:r>
            <a:r>
              <a:rPr kumimoji="0" lang="en-AU" altLang="en-US" sz="3200" b="1" i="1" u="none" strike="noStrike" cap="none" normalizeH="0" baseline="0" dirty="0">
                <a:ln>
                  <a:noFill/>
                </a:ln>
                <a:solidFill>
                  <a:srgbClr val="FFCC00"/>
                </a:solidFill>
                <a:effectLst/>
                <a:latin typeface="Arial" panose="020B0604020202020204" pitchFamily="34" charset="0"/>
              </a:rPr>
              <a:t>I</a:t>
            </a:r>
            <a:r>
              <a:rPr kumimoji="0" lang="en-AU" altLang="en-US" sz="3200" b="1" i="1" u="none" strike="noStrike" cap="none" normalizeH="0" baseline="0" dirty="0">
                <a:ln>
                  <a:noFill/>
                </a:ln>
                <a:solidFill>
                  <a:srgbClr val="FFFFFF"/>
                </a:solidFill>
                <a:effectLst/>
                <a:latin typeface="Arial" panose="020B0604020202020204" pitchFamily="34" charset="0"/>
              </a:rPr>
              <a:t> woke up this morning and shot 20 bad guys from </a:t>
            </a:r>
            <a:r>
              <a:rPr kumimoji="0" lang="en-AU" altLang="en-US" sz="3200" b="1" i="1" u="none" strike="noStrike" cap="none" normalizeH="0" baseline="0" dirty="0">
                <a:ln>
                  <a:noFill/>
                </a:ln>
                <a:solidFill>
                  <a:srgbClr val="FFCC00"/>
                </a:solidFill>
                <a:effectLst/>
                <a:latin typeface="Arial" panose="020B0604020202020204" pitchFamily="34" charset="0"/>
              </a:rPr>
              <a:t>my</a:t>
            </a:r>
            <a:r>
              <a:rPr kumimoji="0" lang="en-AU" altLang="en-US" sz="3200" b="1" i="1" u="none" strike="noStrike" cap="none" normalizeH="0" baseline="0" dirty="0">
                <a:ln>
                  <a:noFill/>
                </a:ln>
                <a:solidFill>
                  <a:srgbClr val="FFFFFF"/>
                </a:solidFill>
                <a:effectLst/>
                <a:latin typeface="Arial" panose="020B0604020202020204" pitchFamily="34" charset="0"/>
              </a:rPr>
              <a:t> window’</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extBox 5">
            <a:extLst>
              <a:ext uri="{FF2B5EF4-FFF2-40B4-BE49-F238E27FC236}">
                <a16:creationId xmlns:a16="http://schemas.microsoft.com/office/drawing/2014/main" id="{7D1573E9-1DDC-4F11-8A80-22E844232FFD}"/>
              </a:ext>
            </a:extLst>
          </p:cNvPr>
          <p:cNvSpPr txBox="1">
            <a:spLocks noChangeArrowheads="1"/>
          </p:cNvSpPr>
          <p:nvPr/>
        </p:nvSpPr>
        <p:spPr bwMode="auto">
          <a:xfrm>
            <a:off x="19820" y="-414338"/>
            <a:ext cx="9899650" cy="2087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600" b="1" i="0" u="none" strike="noStrike" cap="none" normalizeH="0" baseline="0">
                <a:ln>
                  <a:noFill/>
                </a:ln>
                <a:solidFill>
                  <a:srgbClr val="FFFFFF"/>
                </a:solidFill>
                <a:effectLst/>
                <a:latin typeface="Arial" panose="020B0604020202020204" pitchFamily="34" charset="0"/>
              </a:rPr>
              <a:t>Narrative Points of View</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10000" b="1" i="0" u="none" strike="noStrike" cap="none" normalizeH="0" baseline="0">
                <a:ln>
                  <a:noFill/>
                </a:ln>
                <a:solidFill>
                  <a:srgbClr val="FFFFCC"/>
                </a:solidFill>
                <a:effectLst/>
                <a:latin typeface="Arial" panose="020B0604020202020204" pitchFamily="34" charset="0"/>
              </a:rPr>
              <a:t>FIRST PERSON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TextBox 5">
            <a:extLst>
              <a:ext uri="{FF2B5EF4-FFF2-40B4-BE49-F238E27FC236}">
                <a16:creationId xmlns:a16="http://schemas.microsoft.com/office/drawing/2014/main" id="{B21B5169-7161-4FA5-A55D-97488244A5CC}"/>
              </a:ext>
            </a:extLst>
          </p:cNvPr>
          <p:cNvSpPr txBox="1">
            <a:spLocks noChangeArrowheads="1"/>
          </p:cNvSpPr>
          <p:nvPr/>
        </p:nvSpPr>
        <p:spPr bwMode="auto">
          <a:xfrm>
            <a:off x="8551" y="1889125"/>
            <a:ext cx="8855076" cy="1368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0" u="none" strike="noStrike" cap="none" normalizeH="0" baseline="0" dirty="0">
                <a:ln>
                  <a:noFill/>
                </a:ln>
                <a:solidFill>
                  <a:srgbClr val="FFFFFF"/>
                </a:solidFill>
                <a:effectLst/>
                <a:latin typeface="Arial" panose="020B0604020202020204" pitchFamily="34" charset="0"/>
              </a:rPr>
              <a:t>Pronouns used by the narrator: </a:t>
            </a:r>
            <a:br>
              <a:rPr kumimoji="0" lang="en-AU" altLang="en-US" sz="3200" b="1" i="0" u="none" strike="noStrike" cap="none" normalizeH="0" baseline="0" dirty="0">
                <a:ln>
                  <a:noFill/>
                </a:ln>
                <a:solidFill>
                  <a:srgbClr val="FFFFFF"/>
                </a:solidFill>
                <a:effectLst/>
                <a:latin typeface="Arial" panose="020B0604020202020204" pitchFamily="34" charset="0"/>
              </a:rPr>
            </a:br>
            <a:r>
              <a:rPr kumimoji="0" lang="en-AU" altLang="en-US" sz="4800" b="1" i="0" u="none" strike="noStrike" cap="none" normalizeH="0" baseline="0" dirty="0">
                <a:ln>
                  <a:noFill/>
                </a:ln>
                <a:solidFill>
                  <a:srgbClr val="FFCC00"/>
                </a:solidFill>
                <a:effectLst/>
                <a:latin typeface="Arial" panose="020B0604020202020204" pitchFamily="34" charset="0"/>
              </a:rPr>
              <a:t>I , me, mine, we, us, ours</a:t>
            </a:r>
            <a:endParaRPr kumimoji="0" lang="en-AU" altLang="en-US" sz="3200" b="1" i="0" u="none" strike="noStrike" cap="none" normalizeH="0" baseline="0" dirty="0">
              <a:ln>
                <a:noFill/>
              </a:ln>
              <a:solidFill>
                <a:srgbClr val="FFFFFF"/>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Box 5">
            <a:extLst>
              <a:ext uri="{FF2B5EF4-FFF2-40B4-BE49-F238E27FC236}">
                <a16:creationId xmlns:a16="http://schemas.microsoft.com/office/drawing/2014/main" id="{3F61C3F8-FDF3-4E1E-AF7A-3E17128C7E3D}"/>
              </a:ext>
            </a:extLst>
          </p:cNvPr>
          <p:cNvSpPr txBox="1">
            <a:spLocks noChangeArrowheads="1"/>
          </p:cNvSpPr>
          <p:nvPr/>
        </p:nvSpPr>
        <p:spPr bwMode="auto">
          <a:xfrm>
            <a:off x="56332" y="3473450"/>
            <a:ext cx="3095626" cy="317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0" u="none" strike="noStrike" cap="none" normalizeH="0" baseline="0" dirty="0">
                <a:ln>
                  <a:noFill/>
                </a:ln>
                <a:solidFill>
                  <a:srgbClr val="FFFFFF"/>
                </a:solidFill>
                <a:effectLst/>
                <a:latin typeface="Arial" panose="020B0604020202020204" pitchFamily="34" charset="0"/>
              </a:rPr>
              <a:t>Useful for: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2400" b="1" i="0" u="none" strike="noStrike" cap="none" normalizeH="0" baseline="0" dirty="0">
              <a:ln>
                <a:noFill/>
              </a:ln>
              <a:solidFill>
                <a:srgbClr val="FFFFFF"/>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dirty="0">
                <a:ln>
                  <a:noFill/>
                </a:ln>
                <a:solidFill>
                  <a:srgbClr val="FFFFFF"/>
                </a:solidFill>
                <a:effectLst/>
                <a:latin typeface="Arial" panose="020B0604020202020204" pitchFamily="34" charset="0"/>
              </a:rPr>
              <a:t>Diary entries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dirty="0">
                <a:ln>
                  <a:noFill/>
                </a:ln>
                <a:solidFill>
                  <a:srgbClr val="FFFFFF"/>
                </a:solidFill>
                <a:effectLst/>
                <a:latin typeface="Arial" panose="020B0604020202020204" pitchFamily="34" charset="0"/>
              </a:rPr>
              <a:t>Biographies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dirty="0">
                <a:ln>
                  <a:noFill/>
                </a:ln>
                <a:solidFill>
                  <a:srgbClr val="FFFFFF"/>
                </a:solidFill>
                <a:effectLst/>
                <a:latin typeface="Arial" panose="020B0604020202020204" pitchFamily="34" charset="0"/>
              </a:rPr>
              <a:t>Showing the thoughts of the character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46098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44488" y="44624"/>
            <a:ext cx="9145016" cy="6480720"/>
            <a:chOff x="4496528" y="44624"/>
            <a:chExt cx="3675872" cy="2687125"/>
          </a:xfrm>
        </p:grpSpPr>
        <p:sp>
          <p:nvSpPr>
            <p:cNvPr id="3" name="Oval 2"/>
            <p:cNvSpPr/>
            <p:nvPr/>
          </p:nvSpPr>
          <p:spPr>
            <a:xfrm>
              <a:off x="4496528" y="692696"/>
              <a:ext cx="2019688" cy="1971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3"/>
            <p:cNvGrpSpPr/>
            <p:nvPr/>
          </p:nvGrpSpPr>
          <p:grpSpPr>
            <a:xfrm>
              <a:off x="4788024" y="44624"/>
              <a:ext cx="3384376" cy="2687125"/>
              <a:chOff x="971600" y="2952328"/>
              <a:chExt cx="3384376" cy="2687125"/>
            </a:xfrm>
          </p:grpSpPr>
          <p:pic>
            <p:nvPicPr>
              <p:cNvPr id="5" name="Picture 1" descr="C:\!Personal\Teachers Pay Teachers\! Royalty Free Images\Open Clip Art\rejon_Person_Outline_4.png"/>
              <p:cNvPicPr>
                <a:picLocks noChangeAspect="1" noChangeArrowheads="1"/>
              </p:cNvPicPr>
              <p:nvPr/>
            </p:nvPicPr>
            <p:blipFill>
              <a:blip r:embed="rId2" cstate="print"/>
              <a:srcRect/>
              <a:stretch>
                <a:fillRect/>
              </a:stretch>
            </p:blipFill>
            <p:spPr bwMode="auto">
              <a:xfrm flipH="1">
                <a:off x="971600" y="3672408"/>
                <a:ext cx="504056" cy="1967045"/>
              </a:xfrm>
              <a:prstGeom prst="rect">
                <a:avLst/>
              </a:prstGeom>
              <a:noFill/>
            </p:spPr>
          </p:pic>
          <p:sp>
            <p:nvSpPr>
              <p:cNvPr id="7" name="Rectangle 6"/>
              <p:cNvSpPr/>
              <p:nvPr/>
            </p:nvSpPr>
            <p:spPr>
              <a:xfrm flipH="1">
                <a:off x="1907704" y="3672408"/>
                <a:ext cx="2448272" cy="1369906"/>
              </a:xfrm>
              <a:prstGeom prst="rect">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6600" b="1" dirty="0"/>
                  <a:t>SECOND PERSON NARRATION</a:t>
                </a:r>
              </a:p>
            </p:txBody>
          </p:sp>
          <p:pic>
            <p:nvPicPr>
              <p:cNvPr id="8" name="Picture 3" descr="C:\!Personal\Teachers Pay Teachers\! Royalty Free Images\Open Clip Art\rejon_Person_Outline_2.png"/>
              <p:cNvPicPr>
                <a:picLocks noChangeAspect="1" noChangeArrowheads="1"/>
              </p:cNvPicPr>
              <p:nvPr/>
            </p:nvPicPr>
            <p:blipFill>
              <a:blip r:embed="rId3" cstate="print"/>
              <a:srcRect/>
              <a:stretch>
                <a:fillRect/>
              </a:stretch>
            </p:blipFill>
            <p:spPr bwMode="auto">
              <a:xfrm>
                <a:off x="1515069" y="3672408"/>
                <a:ext cx="680667" cy="1958752"/>
              </a:xfrm>
              <a:prstGeom prst="rect">
                <a:avLst/>
              </a:prstGeom>
              <a:noFill/>
            </p:spPr>
          </p:pic>
          <p:sp>
            <p:nvSpPr>
              <p:cNvPr id="6" name="Oval Callout 5"/>
              <p:cNvSpPr/>
              <p:nvPr/>
            </p:nvSpPr>
            <p:spPr>
              <a:xfrm>
                <a:off x="1691680" y="2952328"/>
                <a:ext cx="1224136" cy="720080"/>
              </a:xfrm>
              <a:prstGeom prst="wedgeEllipseCallou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000" b="1" dirty="0">
                    <a:solidFill>
                      <a:schemeClr val="tx1"/>
                    </a:solidFill>
                  </a:rPr>
                  <a:t>! ...</a:t>
                </a:r>
              </a:p>
            </p:txBody>
          </p:sp>
        </p:grpSp>
      </p:grpSp>
    </p:spTree>
    <p:extLst>
      <p:ext uri="{BB962C8B-B14F-4D97-AF65-F5344CB8AC3E}">
        <p14:creationId xmlns:p14="http://schemas.microsoft.com/office/powerpoint/2010/main" val="3503702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51777E6E-17B5-4C63-9C4D-C96479927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7800" y="-290513"/>
            <a:ext cx="13225463" cy="74390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29975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BAF8-992A-4520-9248-2E52C1905C73}"/>
              </a:ext>
            </a:extLst>
          </p:cNvPr>
          <p:cNvSpPr>
            <a:spLocks noGrp="1"/>
          </p:cNvSpPr>
          <p:nvPr>
            <p:ph type="title"/>
          </p:nvPr>
        </p:nvSpPr>
        <p:spPr/>
        <p:txBody>
          <a:bodyPr/>
          <a:lstStyle/>
          <a:p>
            <a:r>
              <a:rPr lang="en-AU" dirty="0"/>
              <a:t>Second Person</a:t>
            </a:r>
          </a:p>
        </p:txBody>
      </p:sp>
      <p:sp>
        <p:nvSpPr>
          <p:cNvPr id="3" name="Content Placeholder 2">
            <a:extLst>
              <a:ext uri="{FF2B5EF4-FFF2-40B4-BE49-F238E27FC236}">
                <a16:creationId xmlns:a16="http://schemas.microsoft.com/office/drawing/2014/main" id="{E1382F73-9B34-4951-AA63-E5E43D0D07EB}"/>
              </a:ext>
            </a:extLst>
          </p:cNvPr>
          <p:cNvSpPr>
            <a:spLocks noGrp="1"/>
          </p:cNvSpPr>
          <p:nvPr>
            <p:ph idx="1"/>
          </p:nvPr>
        </p:nvSpPr>
        <p:spPr/>
        <p:txBody>
          <a:bodyPr>
            <a:normAutofit lnSpcReduction="10000"/>
          </a:bodyPr>
          <a:lstStyle/>
          <a:p>
            <a:pPr marL="0" indent="0" algn="ctr">
              <a:buNone/>
            </a:pPr>
            <a:r>
              <a:rPr lang="en-US" altLang="en-US" dirty="0"/>
              <a:t>‘Who’s awesome? You’re awesome!’</a:t>
            </a:r>
          </a:p>
          <a:p>
            <a:pPr marL="0" lvl="0" indent="0">
              <a:buNone/>
            </a:pPr>
            <a:r>
              <a:rPr lang="en-US" altLang="en-US" b="1" dirty="0"/>
              <a:t>Pronouns: you, your</a:t>
            </a:r>
          </a:p>
          <a:p>
            <a:pPr marL="0" lvl="0" indent="0">
              <a:buNone/>
            </a:pPr>
            <a:r>
              <a:rPr lang="en-AU" altLang="en-US" b="1" dirty="0"/>
              <a:t>Audience Relationship:</a:t>
            </a:r>
          </a:p>
          <a:p>
            <a:pPr lvl="0"/>
            <a:r>
              <a:rPr lang="en-AU" altLang="en-US" dirty="0">
                <a:highlight>
                  <a:srgbClr val="FFFF00"/>
                </a:highlight>
              </a:rPr>
              <a:t>The Narrator is speaking directly to the audience.</a:t>
            </a:r>
          </a:p>
          <a:p>
            <a:pPr lvl="0"/>
            <a:r>
              <a:rPr lang="en-AU" altLang="en-US" dirty="0"/>
              <a:t>Sometimes the ‘you’ is dropped.</a:t>
            </a:r>
          </a:p>
          <a:p>
            <a:pPr marL="0" indent="0" algn="ctr">
              <a:buNone/>
            </a:pPr>
            <a:r>
              <a:rPr lang="en-US" altLang="en-US" dirty="0"/>
              <a:t>‘Go to the shops. Look for a kettle.’</a:t>
            </a:r>
          </a:p>
          <a:p>
            <a:pPr lvl="0"/>
            <a:r>
              <a:rPr lang="en-AU" altLang="en-US" dirty="0"/>
              <a:t>In Narratives, the narrator may be partially second person: e.g. ‘Dear Reader’ or ‘Dear Diary’</a:t>
            </a:r>
            <a:endParaRPr lang="en-US" altLang="en-US" dirty="0"/>
          </a:p>
        </p:txBody>
      </p:sp>
    </p:spTree>
    <p:extLst>
      <p:ext uri="{BB962C8B-B14F-4D97-AF65-F5344CB8AC3E}">
        <p14:creationId xmlns:p14="http://schemas.microsoft.com/office/powerpoint/2010/main" val="3078632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BAF8-992A-4520-9248-2E52C1905C73}"/>
              </a:ext>
            </a:extLst>
          </p:cNvPr>
          <p:cNvSpPr>
            <a:spLocks noGrp="1"/>
          </p:cNvSpPr>
          <p:nvPr>
            <p:ph type="title"/>
          </p:nvPr>
        </p:nvSpPr>
        <p:spPr/>
        <p:txBody>
          <a:bodyPr/>
          <a:lstStyle/>
          <a:p>
            <a:r>
              <a:rPr lang="en-AU" dirty="0"/>
              <a:t>Second Person</a:t>
            </a:r>
          </a:p>
        </p:txBody>
      </p:sp>
      <p:sp>
        <p:nvSpPr>
          <p:cNvPr id="3" name="Content Placeholder 2">
            <a:extLst>
              <a:ext uri="{FF2B5EF4-FFF2-40B4-BE49-F238E27FC236}">
                <a16:creationId xmlns:a16="http://schemas.microsoft.com/office/drawing/2014/main" id="{E1382F73-9B34-4951-AA63-E5E43D0D07EB}"/>
              </a:ext>
            </a:extLst>
          </p:cNvPr>
          <p:cNvSpPr>
            <a:spLocks noGrp="1"/>
          </p:cNvSpPr>
          <p:nvPr>
            <p:ph idx="1"/>
          </p:nvPr>
        </p:nvSpPr>
        <p:spPr/>
        <p:txBody>
          <a:bodyPr>
            <a:normAutofit/>
          </a:bodyPr>
          <a:lstStyle/>
          <a:p>
            <a:pPr marL="0" lvl="0" indent="0">
              <a:buNone/>
            </a:pPr>
            <a:r>
              <a:rPr lang="en-AU" altLang="en-US" b="1" dirty="0"/>
              <a:t>Advantages</a:t>
            </a:r>
            <a:r>
              <a:rPr lang="en-AU" altLang="en-US" dirty="0"/>
              <a:t>: </a:t>
            </a:r>
          </a:p>
          <a:p>
            <a:r>
              <a:rPr lang="en-AU" altLang="en-US" dirty="0"/>
              <a:t>Talking directly to the audience can get their attention.</a:t>
            </a:r>
          </a:p>
          <a:p>
            <a:r>
              <a:rPr lang="en-AU" altLang="en-US" dirty="0"/>
              <a:t>Can ‘break the fourth wall’.</a:t>
            </a:r>
          </a:p>
          <a:p>
            <a:r>
              <a:rPr lang="en-AU" altLang="en-US" dirty="0"/>
              <a:t>Useful for: giving directions, procedure texts, make narratives more interesting, persuasive texts.</a:t>
            </a:r>
          </a:p>
          <a:p>
            <a:pPr marL="0" lvl="0" indent="0">
              <a:buNone/>
            </a:pPr>
            <a:r>
              <a:rPr lang="en-AU" altLang="en-US" b="1" dirty="0"/>
              <a:t>Disadvantages:</a:t>
            </a:r>
          </a:p>
          <a:p>
            <a:pPr lvl="0"/>
            <a:r>
              <a:rPr lang="en-AU" altLang="en-US" dirty="0"/>
              <a:t>Again, bias is a problem.</a:t>
            </a:r>
          </a:p>
          <a:p>
            <a:pPr lvl="0"/>
            <a:endParaRPr lang="en-US" altLang="en-US" dirty="0"/>
          </a:p>
          <a:p>
            <a:endParaRPr lang="en-AU" dirty="0"/>
          </a:p>
        </p:txBody>
      </p:sp>
    </p:spTree>
    <p:extLst>
      <p:ext uri="{BB962C8B-B14F-4D97-AF65-F5344CB8AC3E}">
        <p14:creationId xmlns:p14="http://schemas.microsoft.com/office/powerpoint/2010/main" val="1167151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1A0E9ECB-32B5-4726-802B-84B168BD25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3744" y="-459432"/>
            <a:ext cx="13225463" cy="7439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5">
            <a:extLst>
              <a:ext uri="{FF2B5EF4-FFF2-40B4-BE49-F238E27FC236}">
                <a16:creationId xmlns:a16="http://schemas.microsoft.com/office/drawing/2014/main" id="{A8A0ADD0-8D42-4C2D-B692-B0A561C1439C}"/>
              </a:ext>
            </a:extLst>
          </p:cNvPr>
          <p:cNvSpPr txBox="1">
            <a:spLocks noChangeArrowheads="1"/>
          </p:cNvSpPr>
          <p:nvPr/>
        </p:nvSpPr>
        <p:spPr bwMode="auto">
          <a:xfrm>
            <a:off x="-232444" y="-280045"/>
            <a:ext cx="10367963" cy="2411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600" b="1" i="0" u="none" strike="noStrike" cap="none" normalizeH="0" baseline="0">
                <a:ln>
                  <a:noFill/>
                </a:ln>
                <a:solidFill>
                  <a:srgbClr val="FFFFFF"/>
                </a:solidFill>
                <a:effectLst/>
                <a:latin typeface="Arial" panose="020B0604020202020204" pitchFamily="34" charset="0"/>
              </a:rPr>
              <a:t>Narrative Points of View</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9000" b="1" i="0" u="none" strike="noStrike" cap="none" normalizeH="0" baseline="0">
                <a:ln>
                  <a:noFill/>
                </a:ln>
                <a:solidFill>
                  <a:srgbClr val="DDDDDD"/>
                </a:solidFill>
                <a:effectLst/>
                <a:latin typeface="Arial" panose="020B0604020202020204" pitchFamily="34" charset="0"/>
              </a:rPr>
              <a:t>SECOND PERSON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TextBox 5">
            <a:extLst>
              <a:ext uri="{FF2B5EF4-FFF2-40B4-BE49-F238E27FC236}">
                <a16:creationId xmlns:a16="http://schemas.microsoft.com/office/drawing/2014/main" id="{5D15C23C-1D3C-4173-B324-E3AE396F7D12}"/>
              </a:ext>
            </a:extLst>
          </p:cNvPr>
          <p:cNvSpPr txBox="1">
            <a:spLocks noChangeArrowheads="1"/>
          </p:cNvSpPr>
          <p:nvPr/>
        </p:nvSpPr>
        <p:spPr bwMode="auto">
          <a:xfrm>
            <a:off x="-16544" y="2096443"/>
            <a:ext cx="8677275" cy="1366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0" u="none" strike="noStrike" cap="none" normalizeH="0" baseline="0" dirty="0">
                <a:ln>
                  <a:noFill/>
                </a:ln>
                <a:solidFill>
                  <a:srgbClr val="FFFFFF"/>
                </a:solidFill>
                <a:effectLst/>
                <a:latin typeface="Arial" panose="020B0604020202020204" pitchFamily="34" charset="0"/>
              </a:rPr>
              <a:t>Pronouns used by the narrator: </a:t>
            </a:r>
            <a:br>
              <a:rPr kumimoji="0" lang="en-AU" altLang="en-US" sz="3200" b="1" i="0" u="none" strike="noStrike" cap="none" normalizeH="0" baseline="0" dirty="0">
                <a:ln>
                  <a:noFill/>
                </a:ln>
                <a:solidFill>
                  <a:srgbClr val="FFFFFF"/>
                </a:solidFill>
                <a:effectLst/>
                <a:latin typeface="Arial" panose="020B0604020202020204" pitchFamily="34" charset="0"/>
              </a:rPr>
            </a:br>
            <a:r>
              <a:rPr kumimoji="0" lang="en-AU" altLang="en-US" sz="4800" b="1" i="0" u="none" strike="noStrike" cap="none" normalizeH="0" baseline="0" dirty="0">
                <a:ln>
                  <a:noFill/>
                </a:ln>
                <a:solidFill>
                  <a:srgbClr val="CCFFCC"/>
                </a:solidFill>
                <a:effectLst/>
                <a:latin typeface="Arial" panose="020B0604020202020204" pitchFamily="34" charset="0"/>
              </a:rPr>
              <a:t>you, your</a:t>
            </a:r>
            <a:endParaRPr kumimoji="0" lang="en-AU" altLang="en-US" sz="3200" b="1" i="0" u="none" strike="noStrike" cap="none" normalizeH="0" baseline="0" dirty="0">
              <a:ln>
                <a:noFill/>
              </a:ln>
              <a:solidFill>
                <a:srgbClr val="FFFFFF"/>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Box 5">
            <a:extLst>
              <a:ext uri="{FF2B5EF4-FFF2-40B4-BE49-F238E27FC236}">
                <a16:creationId xmlns:a16="http://schemas.microsoft.com/office/drawing/2014/main" id="{C4C52B3F-44C5-4F05-8CBF-437D48391392}"/>
              </a:ext>
            </a:extLst>
          </p:cNvPr>
          <p:cNvSpPr txBox="1">
            <a:spLocks noChangeArrowheads="1"/>
          </p:cNvSpPr>
          <p:nvPr/>
        </p:nvSpPr>
        <p:spPr bwMode="auto">
          <a:xfrm>
            <a:off x="-267369" y="3536306"/>
            <a:ext cx="3527425" cy="317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0" u="none" strike="noStrike" cap="none" normalizeH="0" baseline="0">
                <a:ln>
                  <a:noFill/>
                </a:ln>
                <a:solidFill>
                  <a:srgbClr val="FFFFFF"/>
                </a:solidFill>
                <a:effectLst/>
                <a:latin typeface="Arial" panose="020B0604020202020204" pitchFamily="34" charset="0"/>
              </a:rPr>
              <a:t>Useful for: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2400" b="1" i="0" u="none" strike="noStrike" cap="none" normalizeH="0" baseline="0">
              <a:ln>
                <a:noFill/>
              </a:ln>
              <a:solidFill>
                <a:srgbClr val="FFFFFF"/>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a:ln>
                  <a:noFill/>
                </a:ln>
                <a:solidFill>
                  <a:srgbClr val="FFFFFF"/>
                </a:solidFill>
                <a:effectLst/>
                <a:latin typeface="Arial" panose="020B0604020202020204" pitchFamily="34" charset="0"/>
              </a:rPr>
              <a:t>How-To &amp; Procedures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a:ln>
                  <a:noFill/>
                </a:ln>
                <a:solidFill>
                  <a:srgbClr val="FFFFFF"/>
                </a:solidFill>
                <a:effectLst/>
                <a:latin typeface="Arial" panose="020B0604020202020204" pitchFamily="34" charset="0"/>
              </a:rPr>
              <a:t>Roleplaying Games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a:ln>
                  <a:noFill/>
                </a:ln>
                <a:solidFill>
                  <a:srgbClr val="FFFFFF"/>
                </a:solidFill>
                <a:effectLst/>
                <a:latin typeface="Arial" panose="020B0604020202020204" pitchFamily="34" charset="0"/>
              </a:rPr>
              <a:t>Commands</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a:ln>
                  <a:noFill/>
                </a:ln>
                <a:solidFill>
                  <a:srgbClr val="FFFFFF"/>
                </a:solidFill>
                <a:effectLst/>
                <a:latin typeface="Arial" panose="020B0604020202020204" pitchFamily="34" charset="0"/>
              </a:rPr>
              <a:t>Some blogs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2400" b="1" i="0" u="none" strike="noStrike" cap="none" normalizeH="0" baseline="0">
              <a:ln>
                <a:noFill/>
              </a:ln>
              <a:solidFill>
                <a:srgbClr val="FFFFFF"/>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Box 5">
            <a:extLst>
              <a:ext uri="{FF2B5EF4-FFF2-40B4-BE49-F238E27FC236}">
                <a16:creationId xmlns:a16="http://schemas.microsoft.com/office/drawing/2014/main" id="{CC436B1E-C6EA-4441-A8BC-898B24321285}"/>
              </a:ext>
            </a:extLst>
          </p:cNvPr>
          <p:cNvSpPr txBox="1">
            <a:spLocks noChangeArrowheads="1"/>
          </p:cNvSpPr>
          <p:nvPr/>
        </p:nvSpPr>
        <p:spPr bwMode="auto">
          <a:xfrm>
            <a:off x="3223544" y="3499793"/>
            <a:ext cx="6624637" cy="354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0" u="none" strike="noStrike" cap="none" normalizeH="0" baseline="0">
                <a:ln>
                  <a:noFill/>
                </a:ln>
                <a:solidFill>
                  <a:srgbClr val="FFFFFF"/>
                </a:solidFill>
                <a:effectLst/>
                <a:latin typeface="Arial" panose="020B0604020202020204" pitchFamily="34" charset="0"/>
              </a:rPr>
              <a:t>It’s all about YOU. Imagine the writer is speaking directly to you, the reader.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3200" b="1" i="0" u="none" strike="noStrike" cap="none" normalizeH="0" baseline="0">
              <a:ln>
                <a:noFill/>
              </a:ln>
              <a:solidFill>
                <a:srgbClr val="FFFFFF"/>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1" u="none" strike="noStrike" cap="none" normalizeH="0" baseline="0">
                <a:ln>
                  <a:noFill/>
                </a:ln>
                <a:solidFill>
                  <a:srgbClr val="CCFFCC"/>
                </a:solidFill>
                <a:effectLst/>
                <a:latin typeface="Arial" panose="020B0604020202020204" pitchFamily="34" charset="0"/>
              </a:rPr>
              <a:t>‘You! </a:t>
            </a:r>
            <a:r>
              <a:rPr kumimoji="0" lang="en-AU" altLang="en-US" sz="3200" b="1" i="1" u="none" strike="noStrike" cap="none" normalizeH="0" baseline="0">
                <a:ln>
                  <a:noFill/>
                </a:ln>
                <a:solidFill>
                  <a:srgbClr val="FFFFFF"/>
                </a:solidFill>
                <a:effectLst/>
                <a:latin typeface="Arial" panose="020B0604020202020204" pitchFamily="34" charset="0"/>
              </a:rPr>
              <a:t>Get up! Wake up! This morning will be the greatest of </a:t>
            </a:r>
            <a:r>
              <a:rPr kumimoji="0" lang="en-AU" altLang="en-US" sz="3200" b="1" i="1" u="none" strike="noStrike" cap="none" normalizeH="0" baseline="0">
                <a:ln>
                  <a:noFill/>
                </a:ln>
                <a:solidFill>
                  <a:srgbClr val="CCFFCC"/>
                </a:solidFill>
                <a:effectLst/>
                <a:latin typeface="Arial" panose="020B0604020202020204" pitchFamily="34" charset="0"/>
              </a:rPr>
              <a:t>your </a:t>
            </a:r>
            <a:r>
              <a:rPr kumimoji="0" lang="en-AU" altLang="en-US" sz="3200" b="1" i="1" u="none" strike="noStrike" cap="none" normalizeH="0" baseline="0">
                <a:ln>
                  <a:noFill/>
                </a:ln>
                <a:solidFill>
                  <a:srgbClr val="FFFFFF"/>
                </a:solidFill>
                <a:effectLst/>
                <a:latin typeface="Arial" panose="020B0604020202020204" pitchFamily="34" charset="0"/>
              </a:rPr>
              <a:t>life.’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37898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8DE7C5C-1704-4A44-8811-EDEE5F9C6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138" y="-424309"/>
            <a:ext cx="10475913" cy="741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35592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72481" y="188640"/>
            <a:ext cx="9505058" cy="6336704"/>
            <a:chOff x="4283968" y="2564904"/>
            <a:chExt cx="4084204" cy="3551221"/>
          </a:xfrm>
        </p:grpSpPr>
        <p:sp>
          <p:nvSpPr>
            <p:cNvPr id="3" name="Oval 2"/>
            <p:cNvSpPr/>
            <p:nvPr/>
          </p:nvSpPr>
          <p:spPr>
            <a:xfrm>
              <a:off x="4788024" y="3140968"/>
              <a:ext cx="3024336" cy="295232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p:cNvSpPr/>
            <p:nvPr/>
          </p:nvSpPr>
          <p:spPr>
            <a:xfrm flipH="1">
              <a:off x="6588224" y="3614128"/>
              <a:ext cx="1779948" cy="2300222"/>
            </a:xfrm>
            <a:prstGeom prst="rect">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5400" b="1" dirty="0"/>
                <a:t>THIRD</a:t>
              </a:r>
            </a:p>
            <a:p>
              <a:pPr algn="ctr"/>
              <a:r>
                <a:rPr lang="en-AU" sz="5400" b="1" dirty="0"/>
                <a:t>PERSON</a:t>
              </a:r>
            </a:p>
            <a:p>
              <a:pPr algn="ctr"/>
              <a:r>
                <a:rPr lang="en-AU" sz="5400" b="1" dirty="0"/>
                <a:t>NARRATION</a:t>
              </a:r>
            </a:p>
          </p:txBody>
        </p:sp>
        <p:pic>
          <p:nvPicPr>
            <p:cNvPr id="5" name="Picture 1" descr="C:\!Personal\Teachers Pay Teachers\! Royalty Free Images\Open Clip Art\rejon_Person_Outline_4.png"/>
            <p:cNvPicPr>
              <a:picLocks noChangeAspect="1" noChangeArrowheads="1"/>
            </p:cNvPicPr>
            <p:nvPr/>
          </p:nvPicPr>
          <p:blipFill>
            <a:blip r:embed="rId2" cstate="print"/>
            <a:srcRect/>
            <a:stretch>
              <a:fillRect/>
            </a:stretch>
          </p:blipFill>
          <p:spPr bwMode="auto">
            <a:xfrm flipH="1">
              <a:off x="4644008" y="4149080"/>
              <a:ext cx="504056" cy="1967045"/>
            </a:xfrm>
            <a:prstGeom prst="rect">
              <a:avLst/>
            </a:prstGeom>
            <a:noFill/>
          </p:spPr>
        </p:pic>
        <p:pic>
          <p:nvPicPr>
            <p:cNvPr id="6" name="Picture 3" descr="C:\!Personal\Teachers Pay Teachers\! Royalty Free Images\Open Clip Art\rejon_Person_Outline_2.png"/>
            <p:cNvPicPr>
              <a:picLocks noChangeAspect="1" noChangeArrowheads="1"/>
            </p:cNvPicPr>
            <p:nvPr/>
          </p:nvPicPr>
          <p:blipFill>
            <a:blip r:embed="rId3" cstate="print"/>
            <a:srcRect/>
            <a:stretch>
              <a:fillRect/>
            </a:stretch>
          </p:blipFill>
          <p:spPr bwMode="auto">
            <a:xfrm>
              <a:off x="5148064" y="4149080"/>
              <a:ext cx="680667" cy="1958752"/>
            </a:xfrm>
            <a:prstGeom prst="rect">
              <a:avLst/>
            </a:prstGeom>
            <a:noFill/>
          </p:spPr>
        </p:pic>
        <p:pic>
          <p:nvPicPr>
            <p:cNvPr id="7" name="Picture 2" descr="C:\!Personal\Teachers Pay Teachers\! Royalty Free Images\Open Clip Art\rejon_Person_Outline_1.png"/>
            <p:cNvPicPr>
              <a:picLocks noChangeAspect="1" noChangeArrowheads="1"/>
            </p:cNvPicPr>
            <p:nvPr/>
          </p:nvPicPr>
          <p:blipFill>
            <a:blip r:embed="rId4" cstate="print"/>
            <a:srcRect/>
            <a:stretch>
              <a:fillRect/>
            </a:stretch>
          </p:blipFill>
          <p:spPr bwMode="auto">
            <a:xfrm>
              <a:off x="6111339" y="3486472"/>
              <a:ext cx="692909" cy="1958752"/>
            </a:xfrm>
            <a:prstGeom prst="rect">
              <a:avLst/>
            </a:prstGeom>
            <a:noFill/>
          </p:spPr>
        </p:pic>
        <p:sp>
          <p:nvSpPr>
            <p:cNvPr id="8" name="Oval Callout 7"/>
            <p:cNvSpPr/>
            <p:nvPr/>
          </p:nvSpPr>
          <p:spPr>
            <a:xfrm>
              <a:off x="6228184" y="2564904"/>
              <a:ext cx="1368152" cy="864096"/>
            </a:xfrm>
            <a:prstGeom prst="wedgeEllipseCallou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000" b="1" dirty="0">
                  <a:solidFill>
                    <a:schemeClr val="tx1"/>
                  </a:solidFill>
                </a:rPr>
                <a:t>! ...</a:t>
              </a:r>
            </a:p>
          </p:txBody>
        </p:sp>
        <p:sp>
          <p:nvSpPr>
            <p:cNvPr id="9" name="Cloud Callout 8"/>
            <p:cNvSpPr/>
            <p:nvPr/>
          </p:nvSpPr>
          <p:spPr>
            <a:xfrm flipH="1">
              <a:off x="4283968" y="3501008"/>
              <a:ext cx="936104" cy="504056"/>
            </a:xfrm>
            <a:prstGeom prst="cloudCallout">
              <a:avLst/>
            </a:prstGeom>
            <a:ln w="28575"/>
          </p:spPr>
          <p:style>
            <a:lnRef idx="2">
              <a:schemeClr val="dk1"/>
            </a:lnRef>
            <a:fillRef idx="1">
              <a:schemeClr val="lt1"/>
            </a:fillRef>
            <a:effectRef idx="0">
              <a:schemeClr val="dk1"/>
            </a:effectRef>
            <a:fontRef idx="minor">
              <a:schemeClr val="dk1"/>
            </a:fontRef>
          </p:style>
          <p:txBody>
            <a:bodyPr rtlCol="0" anchor="ctr"/>
            <a:lstStyle/>
            <a:p>
              <a:pPr algn="ctr"/>
              <a:r>
                <a:rPr lang="en-AU" sz="2000" b="1" dirty="0"/>
                <a:t>Hi …</a:t>
              </a:r>
            </a:p>
          </p:txBody>
        </p:sp>
        <p:sp>
          <p:nvSpPr>
            <p:cNvPr id="10" name="Cloud Callout 9"/>
            <p:cNvSpPr/>
            <p:nvPr/>
          </p:nvSpPr>
          <p:spPr>
            <a:xfrm>
              <a:off x="5292080" y="3356992"/>
              <a:ext cx="936104" cy="648072"/>
            </a:xfrm>
            <a:prstGeom prst="cloudCallout">
              <a:avLst/>
            </a:prstGeom>
            <a:ln w="28575"/>
          </p:spPr>
          <p:style>
            <a:lnRef idx="2">
              <a:schemeClr val="dk1"/>
            </a:lnRef>
            <a:fillRef idx="1">
              <a:schemeClr val="lt1"/>
            </a:fillRef>
            <a:effectRef idx="0">
              <a:schemeClr val="dk1"/>
            </a:effectRef>
            <a:fontRef idx="minor">
              <a:schemeClr val="dk1"/>
            </a:fontRef>
          </p:style>
          <p:txBody>
            <a:bodyPr rtlCol="0" anchor="ctr"/>
            <a:lstStyle/>
            <a:p>
              <a:pPr algn="ctr"/>
              <a:r>
                <a:rPr lang="en-AU" sz="2000" b="1" dirty="0"/>
                <a:t>Hi …</a:t>
              </a:r>
            </a:p>
          </p:txBody>
        </p:sp>
      </p:grpSp>
    </p:spTree>
    <p:extLst>
      <p:ext uri="{BB962C8B-B14F-4D97-AF65-F5344CB8AC3E}">
        <p14:creationId xmlns:p14="http://schemas.microsoft.com/office/powerpoint/2010/main" val="57311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BAF8-992A-4520-9248-2E52C1905C73}"/>
              </a:ext>
            </a:extLst>
          </p:cNvPr>
          <p:cNvSpPr>
            <a:spLocks noGrp="1"/>
          </p:cNvSpPr>
          <p:nvPr>
            <p:ph type="title"/>
          </p:nvPr>
        </p:nvSpPr>
        <p:spPr/>
        <p:txBody>
          <a:bodyPr/>
          <a:lstStyle/>
          <a:p>
            <a:r>
              <a:rPr lang="en-AU" dirty="0"/>
              <a:t>Third Person</a:t>
            </a:r>
          </a:p>
        </p:txBody>
      </p:sp>
      <p:sp>
        <p:nvSpPr>
          <p:cNvPr id="3" name="Content Placeholder 2">
            <a:extLst>
              <a:ext uri="{FF2B5EF4-FFF2-40B4-BE49-F238E27FC236}">
                <a16:creationId xmlns:a16="http://schemas.microsoft.com/office/drawing/2014/main" id="{E1382F73-9B34-4951-AA63-E5E43D0D07EB}"/>
              </a:ext>
            </a:extLst>
          </p:cNvPr>
          <p:cNvSpPr>
            <a:spLocks noGrp="1"/>
          </p:cNvSpPr>
          <p:nvPr>
            <p:ph idx="1"/>
          </p:nvPr>
        </p:nvSpPr>
        <p:spPr>
          <a:xfrm>
            <a:off x="495300" y="1600201"/>
            <a:ext cx="8915400" cy="4525963"/>
          </a:xfrm>
        </p:spPr>
        <p:txBody>
          <a:bodyPr>
            <a:normAutofit fontScale="92500" lnSpcReduction="10000"/>
          </a:bodyPr>
          <a:lstStyle/>
          <a:p>
            <a:pPr marL="0" indent="0" algn="ctr">
              <a:buNone/>
            </a:pPr>
            <a:r>
              <a:rPr lang="en-US" altLang="en-US" dirty="0"/>
              <a:t>‘She woke up this morning and proposed to her boyfriend.’</a:t>
            </a:r>
          </a:p>
          <a:p>
            <a:pPr marL="0" lvl="0" indent="0">
              <a:buNone/>
            </a:pPr>
            <a:r>
              <a:rPr lang="en-US" altLang="en-US" b="1" dirty="0"/>
              <a:t>Pronouns: he, she, it, they, his, her, them</a:t>
            </a:r>
          </a:p>
          <a:p>
            <a:pPr marL="0" lvl="0" indent="0">
              <a:buNone/>
            </a:pPr>
            <a:r>
              <a:rPr lang="en-AU" altLang="en-US" b="1" dirty="0"/>
              <a:t>Audience Relationship:</a:t>
            </a:r>
          </a:p>
          <a:p>
            <a:pPr lvl="0"/>
            <a:r>
              <a:rPr lang="en-AU" altLang="en-US" dirty="0">
                <a:highlight>
                  <a:srgbClr val="FFFF00"/>
                </a:highlight>
              </a:rPr>
              <a:t>The Narrator and Audience are not part of the story.</a:t>
            </a:r>
          </a:p>
          <a:p>
            <a:pPr lvl="0"/>
            <a:r>
              <a:rPr lang="en-AU" altLang="en-US" dirty="0"/>
              <a:t>That is, the narrator is just observing what’s happening.</a:t>
            </a:r>
          </a:p>
          <a:p>
            <a:pPr marL="0" lvl="0" indent="0">
              <a:buNone/>
            </a:pPr>
            <a:r>
              <a:rPr lang="en-AU" altLang="en-US" b="1" dirty="0"/>
              <a:t>As a creator, can you think of the advantages of writing in third person?</a:t>
            </a:r>
          </a:p>
          <a:p>
            <a:pPr marL="0" lvl="0" indent="0">
              <a:buNone/>
            </a:pPr>
            <a:r>
              <a:rPr lang="en-AU" altLang="en-US" dirty="0"/>
              <a:t>Disadvantages?</a:t>
            </a:r>
          </a:p>
          <a:p>
            <a:pPr marL="0" lvl="0" indent="0">
              <a:buNone/>
            </a:pPr>
            <a:endParaRPr lang="en-AU" altLang="en-US" dirty="0"/>
          </a:p>
          <a:p>
            <a:pPr lvl="0"/>
            <a:endParaRPr lang="en-US" altLang="en-US" dirty="0"/>
          </a:p>
          <a:p>
            <a:endParaRPr lang="en-AU" dirty="0"/>
          </a:p>
        </p:txBody>
      </p:sp>
    </p:spTree>
    <p:extLst>
      <p:ext uri="{BB962C8B-B14F-4D97-AF65-F5344CB8AC3E}">
        <p14:creationId xmlns:p14="http://schemas.microsoft.com/office/powerpoint/2010/main" val="64618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BAF8-992A-4520-9248-2E52C1905C73}"/>
              </a:ext>
            </a:extLst>
          </p:cNvPr>
          <p:cNvSpPr>
            <a:spLocks noGrp="1"/>
          </p:cNvSpPr>
          <p:nvPr>
            <p:ph type="title"/>
          </p:nvPr>
        </p:nvSpPr>
        <p:spPr/>
        <p:txBody>
          <a:bodyPr/>
          <a:lstStyle/>
          <a:p>
            <a:r>
              <a:rPr lang="en-AU" dirty="0"/>
              <a:t>Third Person</a:t>
            </a:r>
          </a:p>
        </p:txBody>
      </p:sp>
      <p:sp>
        <p:nvSpPr>
          <p:cNvPr id="3" name="Content Placeholder 2">
            <a:extLst>
              <a:ext uri="{FF2B5EF4-FFF2-40B4-BE49-F238E27FC236}">
                <a16:creationId xmlns:a16="http://schemas.microsoft.com/office/drawing/2014/main" id="{E1382F73-9B34-4951-AA63-E5E43D0D07EB}"/>
              </a:ext>
            </a:extLst>
          </p:cNvPr>
          <p:cNvSpPr>
            <a:spLocks noGrp="1"/>
          </p:cNvSpPr>
          <p:nvPr>
            <p:ph idx="1"/>
          </p:nvPr>
        </p:nvSpPr>
        <p:spPr/>
        <p:txBody>
          <a:bodyPr>
            <a:normAutofit fontScale="85000" lnSpcReduction="10000"/>
          </a:bodyPr>
          <a:lstStyle/>
          <a:p>
            <a:pPr marL="0" lvl="0" indent="0">
              <a:buNone/>
            </a:pPr>
            <a:r>
              <a:rPr lang="en-AU" altLang="en-US" b="1" dirty="0"/>
              <a:t>Advantages</a:t>
            </a:r>
            <a:r>
              <a:rPr lang="en-AU" altLang="en-US" dirty="0"/>
              <a:t>: </a:t>
            </a:r>
          </a:p>
          <a:p>
            <a:r>
              <a:rPr lang="en-AU" altLang="en-US" dirty="0"/>
              <a:t>Because the narrator has no influence over what happened, third person writing is more objective. That is, less biased.</a:t>
            </a:r>
          </a:p>
          <a:p>
            <a:r>
              <a:rPr lang="en-AU" altLang="en-US" dirty="0"/>
              <a:t>Multiple perspectives can be mentioned without one being more powerful.</a:t>
            </a:r>
          </a:p>
          <a:p>
            <a:r>
              <a:rPr lang="en-AU" altLang="en-US" dirty="0"/>
              <a:t>Useful for informative writing, science writing, stories where multiple perspectives are needed, persuasive writing.</a:t>
            </a:r>
          </a:p>
          <a:p>
            <a:pPr marL="0" lvl="0" indent="0">
              <a:buNone/>
            </a:pPr>
            <a:r>
              <a:rPr lang="en-AU" altLang="en-US" b="1" dirty="0"/>
              <a:t>Disadvantages:</a:t>
            </a:r>
          </a:p>
          <a:p>
            <a:pPr lvl="0"/>
            <a:r>
              <a:rPr lang="en-AU" altLang="en-US" dirty="0"/>
              <a:t>In story writing, third person is more distant and less emotionally engaging.</a:t>
            </a:r>
          </a:p>
          <a:p>
            <a:pPr marL="0" lvl="0" indent="0">
              <a:buNone/>
            </a:pPr>
            <a:endParaRPr lang="en-AU" altLang="en-US" dirty="0"/>
          </a:p>
          <a:p>
            <a:pPr lvl="0"/>
            <a:endParaRPr lang="en-US" altLang="en-US" dirty="0"/>
          </a:p>
          <a:p>
            <a:endParaRPr lang="en-AU" dirty="0"/>
          </a:p>
        </p:txBody>
      </p:sp>
    </p:spTree>
    <p:extLst>
      <p:ext uri="{BB962C8B-B14F-4D97-AF65-F5344CB8AC3E}">
        <p14:creationId xmlns:p14="http://schemas.microsoft.com/office/powerpoint/2010/main" val="2255127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BFA2C-2876-4984-88F1-92A035FFC299}"/>
              </a:ext>
            </a:extLst>
          </p:cNvPr>
          <p:cNvSpPr>
            <a:spLocks noGrp="1"/>
          </p:cNvSpPr>
          <p:nvPr>
            <p:ph type="title"/>
          </p:nvPr>
        </p:nvSpPr>
        <p:spPr/>
        <p:txBody>
          <a:bodyPr/>
          <a:lstStyle/>
          <a:p>
            <a:r>
              <a:rPr lang="en-AU" dirty="0"/>
              <a:t>Science Writing</a:t>
            </a:r>
          </a:p>
        </p:txBody>
      </p:sp>
      <p:sp>
        <p:nvSpPr>
          <p:cNvPr id="3" name="Content Placeholder 2">
            <a:extLst>
              <a:ext uri="{FF2B5EF4-FFF2-40B4-BE49-F238E27FC236}">
                <a16:creationId xmlns:a16="http://schemas.microsoft.com/office/drawing/2014/main" id="{38D53901-6EBA-4413-957B-50144754F186}"/>
              </a:ext>
            </a:extLst>
          </p:cNvPr>
          <p:cNvSpPr>
            <a:spLocks noGrp="1"/>
          </p:cNvSpPr>
          <p:nvPr>
            <p:ph idx="1"/>
          </p:nvPr>
        </p:nvSpPr>
        <p:spPr/>
        <p:txBody>
          <a:bodyPr>
            <a:normAutofit fontScale="92500" lnSpcReduction="20000"/>
          </a:bodyPr>
          <a:lstStyle/>
          <a:p>
            <a:r>
              <a:rPr lang="en-AU" sz="4000" dirty="0"/>
              <a:t>When a scientist does an experiment, they are observing the real world</a:t>
            </a:r>
          </a:p>
          <a:p>
            <a:r>
              <a:rPr lang="en-AU" sz="4000" dirty="0"/>
              <a:t>Scientists have to be very careful not to be biased (being biased = bad science).</a:t>
            </a:r>
          </a:p>
          <a:p>
            <a:r>
              <a:rPr lang="en-AU" sz="4000" dirty="0"/>
              <a:t>Therefore, scientists write in third person, using an objective tone.</a:t>
            </a:r>
          </a:p>
          <a:p>
            <a:r>
              <a:rPr lang="en-AU" sz="4000" dirty="0"/>
              <a:t>“Two drops of solution were added to the beaker. The expected reaction was observed.”</a:t>
            </a:r>
          </a:p>
        </p:txBody>
      </p:sp>
    </p:spTree>
    <p:extLst>
      <p:ext uri="{BB962C8B-B14F-4D97-AF65-F5344CB8AC3E}">
        <p14:creationId xmlns:p14="http://schemas.microsoft.com/office/powerpoint/2010/main" val="671896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F56002C3-8290-4BDF-9301-5CA2108707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138" y="-424309"/>
            <a:ext cx="10475913" cy="741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5">
            <a:extLst>
              <a:ext uri="{FF2B5EF4-FFF2-40B4-BE49-F238E27FC236}">
                <a16:creationId xmlns:a16="http://schemas.microsoft.com/office/drawing/2014/main" id="{47E055B4-4F05-47FA-9EE6-C00F9000F28E}"/>
              </a:ext>
            </a:extLst>
          </p:cNvPr>
          <p:cNvSpPr txBox="1">
            <a:spLocks noChangeArrowheads="1"/>
          </p:cNvSpPr>
          <p:nvPr/>
        </p:nvSpPr>
        <p:spPr bwMode="auto">
          <a:xfrm>
            <a:off x="-158726" y="-279847"/>
            <a:ext cx="9899651" cy="2087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AU" altLang="en-US" sz="3600" b="1" i="0" u="none" strike="noStrike" cap="none" normalizeH="0" baseline="0" dirty="0">
                <a:ln>
                  <a:noFill/>
                </a:ln>
                <a:solidFill>
                  <a:srgbClr val="FFFFFF"/>
                </a:solidFill>
                <a:effectLst/>
                <a:latin typeface="Arial" panose="020B0604020202020204" pitchFamily="34" charset="0"/>
              </a:rPr>
              <a:t>Narrative Points of View</a:t>
            </a:r>
          </a:p>
          <a:p>
            <a:pPr marL="0" marR="0" lvl="0" indent="0" algn="r" defTabSz="914400" rtl="0" eaLnBrk="0" fontAlgn="base" latinLnBrk="0" hangingPunct="0">
              <a:lnSpc>
                <a:spcPct val="100000"/>
              </a:lnSpc>
              <a:spcBef>
                <a:spcPct val="0"/>
              </a:spcBef>
              <a:spcAft>
                <a:spcPct val="0"/>
              </a:spcAft>
              <a:buClrTx/>
              <a:buSzTx/>
              <a:buFontTx/>
              <a:buNone/>
              <a:tabLst/>
            </a:pPr>
            <a:r>
              <a:rPr kumimoji="0" lang="en-AU" altLang="en-US" sz="10000" b="1" i="0" u="none" strike="noStrike" cap="none" normalizeH="0" baseline="0" dirty="0">
                <a:ln>
                  <a:noFill/>
                </a:ln>
                <a:solidFill>
                  <a:srgbClr val="CCECFF"/>
                </a:solidFill>
                <a:effectLst/>
                <a:latin typeface="Arial" panose="020B0604020202020204" pitchFamily="34" charset="0"/>
              </a:rPr>
              <a:t>THIRD PERSON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extBox 5">
            <a:extLst>
              <a:ext uri="{FF2B5EF4-FFF2-40B4-BE49-F238E27FC236}">
                <a16:creationId xmlns:a16="http://schemas.microsoft.com/office/drawing/2014/main" id="{12F960C5-79D5-4BAC-B2F1-4A711B9074C6}"/>
              </a:ext>
            </a:extLst>
          </p:cNvPr>
          <p:cNvSpPr txBox="1">
            <a:spLocks noChangeArrowheads="1"/>
          </p:cNvSpPr>
          <p:nvPr/>
        </p:nvSpPr>
        <p:spPr bwMode="auto">
          <a:xfrm>
            <a:off x="920774" y="2023616"/>
            <a:ext cx="8856663" cy="1368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AU" altLang="en-US" sz="3200" b="1" i="0" u="none" strike="noStrike" cap="none" normalizeH="0" baseline="0" dirty="0">
                <a:ln>
                  <a:noFill/>
                </a:ln>
                <a:solidFill>
                  <a:srgbClr val="FFFFFF"/>
                </a:solidFill>
                <a:effectLst/>
                <a:latin typeface="Arial" panose="020B0604020202020204" pitchFamily="34" charset="0"/>
              </a:rPr>
              <a:t>Pronouns used by the narrator: </a:t>
            </a:r>
            <a:br>
              <a:rPr kumimoji="0" lang="en-AU" altLang="en-US" sz="3200" b="1" i="0" u="none" strike="noStrike" cap="none" normalizeH="0" baseline="0" dirty="0">
                <a:ln>
                  <a:noFill/>
                </a:ln>
                <a:solidFill>
                  <a:srgbClr val="FFFFFF"/>
                </a:solidFill>
                <a:effectLst/>
                <a:latin typeface="Arial" panose="020B0604020202020204" pitchFamily="34" charset="0"/>
              </a:rPr>
            </a:br>
            <a:r>
              <a:rPr kumimoji="0" lang="en-AU" altLang="en-US" sz="4800" b="1" i="0" u="none" strike="noStrike" cap="none" normalizeH="0" baseline="0" dirty="0">
                <a:ln>
                  <a:noFill/>
                </a:ln>
                <a:solidFill>
                  <a:srgbClr val="CCFFFF"/>
                </a:solidFill>
                <a:effectLst/>
                <a:latin typeface="Arial" panose="020B0604020202020204" pitchFamily="34" charset="0"/>
              </a:rPr>
              <a:t>he, she, it, they, his, her, them</a:t>
            </a:r>
            <a:endParaRPr kumimoji="0" lang="en-AU" altLang="en-US" sz="3200" b="1" i="0" u="none" strike="noStrike" cap="none" normalizeH="0" baseline="0" dirty="0">
              <a:ln>
                <a:noFill/>
              </a:ln>
              <a:solidFill>
                <a:srgbClr val="FFFFFF"/>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Box 5">
            <a:extLst>
              <a:ext uri="{FF2B5EF4-FFF2-40B4-BE49-F238E27FC236}">
                <a16:creationId xmlns:a16="http://schemas.microsoft.com/office/drawing/2014/main" id="{A18853BB-67F7-483F-8E47-769E5109008B}"/>
              </a:ext>
            </a:extLst>
          </p:cNvPr>
          <p:cNvSpPr txBox="1">
            <a:spLocks noChangeArrowheads="1"/>
          </p:cNvSpPr>
          <p:nvPr/>
        </p:nvSpPr>
        <p:spPr bwMode="auto">
          <a:xfrm>
            <a:off x="-266676" y="3536504"/>
            <a:ext cx="3455988" cy="317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0" u="none" strike="noStrike" cap="none" normalizeH="0" baseline="0">
                <a:ln>
                  <a:noFill/>
                </a:ln>
                <a:solidFill>
                  <a:srgbClr val="FFFFFF"/>
                </a:solidFill>
                <a:effectLst/>
                <a:latin typeface="Arial" panose="020B0604020202020204" pitchFamily="34" charset="0"/>
              </a:rPr>
              <a:t>Useful for: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2400" b="1" i="0" u="none" strike="noStrike" cap="none" normalizeH="0" baseline="0">
              <a:ln>
                <a:noFill/>
              </a:ln>
              <a:solidFill>
                <a:srgbClr val="FFFFFF"/>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a:ln>
                  <a:noFill/>
                </a:ln>
                <a:solidFill>
                  <a:srgbClr val="FFFFFF"/>
                </a:solidFill>
                <a:effectLst/>
                <a:latin typeface="Arial" panose="020B0604020202020204" pitchFamily="34" charset="0"/>
              </a:rPr>
              <a:t>Information texts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a:ln>
                  <a:noFill/>
                </a:ln>
                <a:solidFill>
                  <a:srgbClr val="FFFFFF"/>
                </a:solidFill>
                <a:effectLst/>
                <a:latin typeface="Arial" panose="020B0604020202020204" pitchFamily="34" charset="0"/>
              </a:rPr>
              <a:t>Stating facts without opinion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a:ln>
                  <a:noFill/>
                </a:ln>
                <a:solidFill>
                  <a:srgbClr val="FFFFFF"/>
                </a:solidFill>
                <a:effectLst/>
                <a:latin typeface="Arial" panose="020B0604020202020204" pitchFamily="34" charset="0"/>
              </a:rPr>
              <a:t>Tell a story from the point of view of a lot of different characters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Box 5">
            <a:extLst>
              <a:ext uri="{FF2B5EF4-FFF2-40B4-BE49-F238E27FC236}">
                <a16:creationId xmlns:a16="http://schemas.microsoft.com/office/drawing/2014/main" id="{7E6990F8-6EDF-40B6-B704-046B9C83F719}"/>
              </a:ext>
            </a:extLst>
          </p:cNvPr>
          <p:cNvSpPr txBox="1">
            <a:spLocks noChangeArrowheads="1"/>
          </p:cNvSpPr>
          <p:nvPr/>
        </p:nvSpPr>
        <p:spPr bwMode="auto">
          <a:xfrm>
            <a:off x="3152800" y="3573016"/>
            <a:ext cx="6624637" cy="354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0" u="none" strike="noStrike" cap="none" normalizeH="0" baseline="0" dirty="0">
                <a:ln>
                  <a:noFill/>
                </a:ln>
                <a:solidFill>
                  <a:srgbClr val="FFFFFF"/>
                </a:solidFill>
                <a:effectLst/>
                <a:latin typeface="Arial" panose="020B0604020202020204" pitchFamily="34" charset="0"/>
              </a:rPr>
              <a:t>It is all from the perspective of someone looking from outside. Imagine GOD is telling the story.</a:t>
            </a:r>
            <a:br>
              <a:rPr kumimoji="0" lang="en-AU" altLang="en-US" sz="3200" b="1" i="0" u="none" strike="noStrike" cap="none" normalizeH="0" baseline="0" dirty="0">
                <a:ln>
                  <a:noFill/>
                </a:ln>
                <a:solidFill>
                  <a:srgbClr val="FFFFFF"/>
                </a:solidFill>
                <a:effectLst/>
                <a:latin typeface="Arial" panose="020B0604020202020204" pitchFamily="34" charset="0"/>
              </a:rPr>
            </a:br>
            <a:endParaRPr kumimoji="0" lang="en-AU" altLang="en-US" sz="3200" b="1" i="0" u="none" strike="noStrike" cap="none" normalizeH="0" baseline="0" dirty="0">
              <a:ln>
                <a:noFill/>
              </a:ln>
              <a:solidFill>
                <a:srgbClr val="FFFFFF"/>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3200" b="1" i="1" u="none" strike="noStrike" cap="none" normalizeH="0" baseline="0" dirty="0">
                <a:ln>
                  <a:noFill/>
                </a:ln>
                <a:solidFill>
                  <a:srgbClr val="FFFFFF"/>
                </a:solidFill>
                <a:effectLst/>
                <a:latin typeface="Arial" panose="020B0604020202020204" pitchFamily="34" charset="0"/>
              </a:rPr>
              <a:t>‘</a:t>
            </a:r>
            <a:r>
              <a:rPr kumimoji="0" lang="en-AU" altLang="en-US" sz="3200" b="1" i="1" u="none" strike="noStrike" cap="none" normalizeH="0" baseline="0" dirty="0">
                <a:ln>
                  <a:noFill/>
                </a:ln>
                <a:solidFill>
                  <a:srgbClr val="CCFFFF"/>
                </a:solidFill>
                <a:effectLst/>
                <a:latin typeface="Arial" panose="020B0604020202020204" pitchFamily="34" charset="0"/>
              </a:rPr>
              <a:t>She </a:t>
            </a:r>
            <a:r>
              <a:rPr kumimoji="0" lang="en-AU" altLang="en-US" sz="3200" b="1" i="1" u="none" strike="noStrike" cap="none" normalizeH="0" baseline="0" dirty="0">
                <a:ln>
                  <a:noFill/>
                </a:ln>
                <a:solidFill>
                  <a:srgbClr val="FFFFFF"/>
                </a:solidFill>
                <a:effectLst/>
                <a:latin typeface="Arial" panose="020B0604020202020204" pitchFamily="34" charset="0"/>
              </a:rPr>
              <a:t>woke up this morning and proposed to </a:t>
            </a:r>
            <a:r>
              <a:rPr kumimoji="0" lang="en-AU" altLang="en-US" sz="3200" b="1" i="1" u="none" strike="noStrike" cap="none" normalizeH="0" baseline="0" dirty="0">
                <a:ln>
                  <a:noFill/>
                </a:ln>
                <a:solidFill>
                  <a:srgbClr val="CCFFFF"/>
                </a:solidFill>
                <a:effectLst/>
                <a:latin typeface="Arial" panose="020B0604020202020204" pitchFamily="34" charset="0"/>
              </a:rPr>
              <a:t>her </a:t>
            </a:r>
            <a:r>
              <a:rPr kumimoji="0" lang="en-AU" altLang="en-US" sz="3200" b="1" i="1" u="none" strike="noStrike" cap="none" normalizeH="0" baseline="0" dirty="0">
                <a:ln>
                  <a:noFill/>
                </a:ln>
                <a:solidFill>
                  <a:srgbClr val="FFFFFF"/>
                </a:solidFill>
                <a:effectLst/>
                <a:latin typeface="Arial" panose="020B0604020202020204" pitchFamily="34" charset="0"/>
              </a:rPr>
              <a:t>boyfriend.’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68923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4488" y="764704"/>
            <a:ext cx="9217024" cy="5509200"/>
          </a:xfrm>
          <a:prstGeom prst="rect">
            <a:avLst/>
          </a:prstGeom>
          <a:noFill/>
        </p:spPr>
        <p:txBody>
          <a:bodyPr wrap="square" rtlCol="0">
            <a:spAutoFit/>
          </a:bodyPr>
          <a:lstStyle/>
          <a:p>
            <a:r>
              <a:rPr lang="en-US" sz="4400" b="1" dirty="0"/>
              <a:t>Harry Potter</a:t>
            </a:r>
            <a:r>
              <a:rPr lang="en-US" sz="3200" dirty="0"/>
              <a:t> is a series of fantasy novels written by British author J. K. Rowling. The novels chronicle the lives of a young wizard, Harry Potter, and </a:t>
            </a:r>
            <a:r>
              <a:rPr lang="en-US" sz="3200" b="1" dirty="0"/>
              <a:t>his</a:t>
            </a:r>
            <a:r>
              <a:rPr lang="en-US" sz="3200" dirty="0"/>
              <a:t> friends Hermione Granger and Ron Weasley, all of whom are students at Hogwarts School of Witchcraft and Wizardry. The main story arc concerns Harry's struggle against Lord Voldemort, a dark wizard who intends to become immortal, overthrow the wizard governing body known as the Ministry of Magic and subjugate all wizards and Muggles (non-magical people).</a:t>
            </a:r>
          </a:p>
          <a:p>
            <a:pPr algn="r"/>
            <a:r>
              <a:rPr lang="en-US" sz="2000" i="1" dirty="0"/>
              <a:t>Wikipedia</a:t>
            </a:r>
            <a:endParaRPr lang="en-US" sz="3200" i="1" dirty="0"/>
          </a:p>
        </p:txBody>
      </p:sp>
    </p:spTree>
    <p:extLst>
      <p:ext uri="{BB962C8B-B14F-4D97-AF65-F5344CB8AC3E}">
        <p14:creationId xmlns:p14="http://schemas.microsoft.com/office/powerpoint/2010/main" val="2436435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4488" y="1166842"/>
            <a:ext cx="9217024" cy="5201424"/>
          </a:xfrm>
          <a:prstGeom prst="rect">
            <a:avLst/>
          </a:prstGeom>
          <a:noFill/>
        </p:spPr>
        <p:txBody>
          <a:bodyPr wrap="square" rtlCol="0">
            <a:spAutoFit/>
          </a:bodyPr>
          <a:lstStyle/>
          <a:p>
            <a:r>
              <a:rPr lang="en-US" sz="3600" b="1" dirty="0"/>
              <a:t>In</a:t>
            </a:r>
            <a:r>
              <a:rPr lang="en-US" sz="2400" dirty="0"/>
              <a:t> literature classes in college, your professors still assign (and expect you to do) the reading, and they still quiz you on it and ask you to write papers. You write the same type of paper that you always have, but you get back a failing grade. Why? It could be because your professor is asking for a literary analysis, but you turned in a summary. In college, your professors expect you to do the reading; they don’t want basic proof that you read, remember, and can regurgitate the plot. They want something more. They want you to think critically about what happened and what the author meant when creating this work of art (the written word is a form of art!). You might be asking, “Well what is the difference between a summary and an analysis? How can I tell when I am doing one and not the other?” Well, you are about to find out! </a:t>
            </a:r>
          </a:p>
          <a:p>
            <a:pPr algn="r"/>
            <a:r>
              <a:rPr lang="en-AU" sz="1600" dirty="0" err="1"/>
              <a:t>Clelie</a:t>
            </a:r>
            <a:r>
              <a:rPr lang="en-AU" sz="1600" dirty="0"/>
              <a:t> Cottle, 2015, Motlow State Community College</a:t>
            </a:r>
          </a:p>
          <a:p>
            <a:pPr algn="r"/>
            <a:r>
              <a:rPr lang="en-AU" sz="1600" dirty="0">
                <a:hlinkClick r:id="rId2"/>
              </a:rPr>
              <a:t>https://www.mscc.edu/writingcenter/docs/resources-literary-analysis.pdf</a:t>
            </a:r>
            <a:endParaRPr lang="en-US" sz="3200" i="1" dirty="0"/>
          </a:p>
        </p:txBody>
      </p:sp>
    </p:spTree>
    <p:extLst>
      <p:ext uri="{BB962C8B-B14F-4D97-AF65-F5344CB8AC3E}">
        <p14:creationId xmlns:p14="http://schemas.microsoft.com/office/powerpoint/2010/main" val="592698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30633" y="62273"/>
            <a:ext cx="9217024" cy="6740307"/>
          </a:xfrm>
          <a:prstGeom prst="rect">
            <a:avLst/>
          </a:prstGeom>
          <a:noFill/>
        </p:spPr>
        <p:txBody>
          <a:bodyPr wrap="square" rtlCol="0">
            <a:spAutoFit/>
          </a:bodyPr>
          <a:lstStyle/>
          <a:p>
            <a:r>
              <a:rPr lang="en-AU" sz="4800" b="1" dirty="0"/>
              <a:t>He</a:t>
            </a:r>
            <a:r>
              <a:rPr lang="en-AU" sz="2000" dirty="0"/>
              <a:t> held out an enormous hand and shook Harry’s whole arm … “Call me </a:t>
            </a:r>
            <a:r>
              <a:rPr lang="en-AU" sz="2000" dirty="0" err="1"/>
              <a:t>Hagrid</a:t>
            </a:r>
            <a:r>
              <a:rPr lang="en-AU" sz="2000" dirty="0"/>
              <a:t>,” he said, “everyone does. An’ like I told </a:t>
            </a:r>
            <a:r>
              <a:rPr lang="en-AU" sz="2000" dirty="0" err="1"/>
              <a:t>yeh</a:t>
            </a:r>
            <a:r>
              <a:rPr lang="en-AU" sz="2000" dirty="0"/>
              <a:t>, I’m Keeper of Keys at Hogwarts — </a:t>
            </a:r>
            <a:r>
              <a:rPr lang="en-AU" sz="2000" dirty="0" err="1"/>
              <a:t>yeh’ll</a:t>
            </a:r>
            <a:r>
              <a:rPr lang="en-AU" sz="2000" dirty="0"/>
              <a:t> know all about Hogwarts, o’ course.”</a:t>
            </a:r>
          </a:p>
          <a:p>
            <a:r>
              <a:rPr lang="en-AU" sz="2000" dirty="0"/>
              <a:t>    “</a:t>
            </a:r>
            <a:r>
              <a:rPr lang="en-AU" sz="2000" dirty="0" err="1"/>
              <a:t>Er</a:t>
            </a:r>
            <a:r>
              <a:rPr lang="en-AU" sz="2000" dirty="0"/>
              <a:t> — no,” said Harry.</a:t>
            </a:r>
          </a:p>
          <a:p>
            <a:r>
              <a:rPr lang="en-AU" sz="2000" dirty="0"/>
              <a:t>    </a:t>
            </a:r>
            <a:r>
              <a:rPr lang="en-AU" sz="2000" dirty="0" err="1"/>
              <a:t>Hagrid</a:t>
            </a:r>
            <a:r>
              <a:rPr lang="en-AU" sz="2000" dirty="0"/>
              <a:t> looked shocked.</a:t>
            </a:r>
          </a:p>
          <a:p>
            <a:r>
              <a:rPr lang="en-AU" sz="2000" dirty="0"/>
              <a:t>    “Sorry,” Harry said quickly.</a:t>
            </a:r>
          </a:p>
          <a:p>
            <a:r>
              <a:rPr lang="en-AU" sz="2000" dirty="0"/>
              <a:t>    “</a:t>
            </a:r>
            <a:r>
              <a:rPr lang="en-AU" sz="2000" i="1" dirty="0"/>
              <a:t>Sorry</a:t>
            </a:r>
            <a:r>
              <a:rPr lang="en-AU" sz="2000" dirty="0"/>
              <a:t>?” barked </a:t>
            </a:r>
            <a:r>
              <a:rPr lang="en-AU" sz="2000" dirty="0" err="1"/>
              <a:t>Hagrid</a:t>
            </a:r>
            <a:r>
              <a:rPr lang="en-AU" sz="2000" dirty="0"/>
              <a:t>, turning to stare at the </a:t>
            </a:r>
            <a:r>
              <a:rPr lang="en-AU" sz="2000" dirty="0" err="1"/>
              <a:t>Dursleys</a:t>
            </a:r>
            <a:r>
              <a:rPr lang="en-AU" sz="2000" dirty="0"/>
              <a:t>, who shrank back into the shadows. “It’s them as should be sorry! I knew </a:t>
            </a:r>
            <a:r>
              <a:rPr lang="en-AU" sz="2000" dirty="0" err="1"/>
              <a:t>yeh</a:t>
            </a:r>
            <a:r>
              <a:rPr lang="en-AU" sz="2000" dirty="0"/>
              <a:t> weren’t </a:t>
            </a:r>
            <a:r>
              <a:rPr lang="en-AU" sz="2000" dirty="0" err="1"/>
              <a:t>gettin</a:t>
            </a:r>
            <a:r>
              <a:rPr lang="en-AU" sz="2000" dirty="0"/>
              <a:t>’ </a:t>
            </a:r>
            <a:r>
              <a:rPr lang="en-AU" sz="2000" dirty="0" err="1"/>
              <a:t>yer</a:t>
            </a:r>
            <a:r>
              <a:rPr lang="en-AU" sz="2000" dirty="0"/>
              <a:t> letters but I never thought </a:t>
            </a:r>
            <a:r>
              <a:rPr lang="en-AU" sz="2000" dirty="0" err="1"/>
              <a:t>yeh</a:t>
            </a:r>
            <a:r>
              <a:rPr lang="en-AU" sz="2000" dirty="0"/>
              <a:t> wouldn’t even know </a:t>
            </a:r>
            <a:r>
              <a:rPr lang="en-AU" sz="2000" dirty="0" err="1"/>
              <a:t>abou</a:t>
            </a:r>
            <a:r>
              <a:rPr lang="en-AU" sz="2000" dirty="0"/>
              <a:t>’ Hogwarts, </a:t>
            </a:r>
            <a:r>
              <a:rPr lang="en-AU" sz="2000" dirty="0" err="1"/>
              <a:t>fer</a:t>
            </a:r>
            <a:r>
              <a:rPr lang="en-AU" sz="2000" dirty="0"/>
              <a:t> </a:t>
            </a:r>
            <a:r>
              <a:rPr lang="en-AU" sz="2000" dirty="0" err="1"/>
              <a:t>cryin</a:t>
            </a:r>
            <a:r>
              <a:rPr lang="en-AU" sz="2000" dirty="0"/>
              <a:t>’ out loud! Did </a:t>
            </a:r>
            <a:r>
              <a:rPr lang="en-AU" sz="2000" dirty="0" err="1"/>
              <a:t>yeh</a:t>
            </a:r>
            <a:r>
              <a:rPr lang="en-AU" sz="2000" dirty="0"/>
              <a:t> never wonder where </a:t>
            </a:r>
            <a:r>
              <a:rPr lang="en-AU" sz="2000" dirty="0" err="1"/>
              <a:t>yer</a:t>
            </a:r>
            <a:r>
              <a:rPr lang="en-AU" sz="2000" dirty="0"/>
              <a:t> parents learned it all?”</a:t>
            </a:r>
          </a:p>
          <a:p>
            <a:r>
              <a:rPr lang="en-AU" sz="2000" dirty="0"/>
              <a:t>    “All what?” asked Harry.</a:t>
            </a:r>
          </a:p>
          <a:p>
            <a:r>
              <a:rPr lang="en-AU" sz="2000" dirty="0"/>
              <a:t>    “ALL WHAT?” </a:t>
            </a:r>
            <a:r>
              <a:rPr lang="en-AU" sz="2000" dirty="0" err="1"/>
              <a:t>Hagrid</a:t>
            </a:r>
            <a:r>
              <a:rPr lang="en-AU" sz="2000" dirty="0"/>
              <a:t> thundered. “Now wait jus’ one second!”</a:t>
            </a:r>
          </a:p>
          <a:p>
            <a:r>
              <a:rPr lang="en-AU" sz="2000" dirty="0"/>
              <a:t>    He had leapt to his feet. In his anger he seemed to fill the whole hut. The </a:t>
            </a:r>
            <a:r>
              <a:rPr lang="en-AU" sz="2000" dirty="0" err="1"/>
              <a:t>Dursleys</a:t>
            </a:r>
            <a:r>
              <a:rPr lang="en-AU" sz="2000" dirty="0"/>
              <a:t> were cowering against the wall. …</a:t>
            </a:r>
          </a:p>
          <a:p>
            <a:r>
              <a:rPr lang="en-AU" sz="2000" dirty="0"/>
              <a:t>    “You never told him? Never told him what was in the letter Dumbledore left </a:t>
            </a:r>
            <a:r>
              <a:rPr lang="en-AU" sz="2000" dirty="0" err="1"/>
              <a:t>fer</a:t>
            </a:r>
            <a:r>
              <a:rPr lang="en-AU" sz="2000" dirty="0"/>
              <a:t> him? I was there! I saw Dumbledore leave it, </a:t>
            </a:r>
            <a:r>
              <a:rPr lang="en-AU" sz="2000" dirty="0" err="1"/>
              <a:t>Dursley</a:t>
            </a:r>
            <a:r>
              <a:rPr lang="en-AU" sz="2000" dirty="0"/>
              <a:t>! An’ you’ve kept it from him all these years?”</a:t>
            </a:r>
          </a:p>
          <a:p>
            <a:r>
              <a:rPr lang="en-AU" sz="2000" dirty="0"/>
              <a:t>    “Kept </a:t>
            </a:r>
            <a:r>
              <a:rPr lang="en-AU" sz="2000" i="1" dirty="0"/>
              <a:t>what</a:t>
            </a:r>
            <a:r>
              <a:rPr lang="en-AU" sz="2000" dirty="0"/>
              <a:t> from me?” said Harry eagerly.</a:t>
            </a:r>
          </a:p>
          <a:p>
            <a:r>
              <a:rPr lang="en-AU" sz="2000" dirty="0"/>
              <a:t>     “Ah, go boil </a:t>
            </a:r>
            <a:r>
              <a:rPr lang="en-AU" sz="2000" dirty="0" err="1"/>
              <a:t>yer</a:t>
            </a:r>
            <a:r>
              <a:rPr lang="en-AU" sz="2000" dirty="0"/>
              <a:t> heads, both of </a:t>
            </a:r>
            <a:r>
              <a:rPr lang="en-AU" sz="2000" dirty="0" err="1"/>
              <a:t>yeh</a:t>
            </a:r>
            <a:r>
              <a:rPr lang="en-AU" sz="2000" dirty="0"/>
              <a:t>,” said </a:t>
            </a:r>
            <a:r>
              <a:rPr lang="en-AU" sz="2000" dirty="0" err="1"/>
              <a:t>Hagrid</a:t>
            </a:r>
            <a:r>
              <a:rPr lang="en-AU" sz="2000" dirty="0"/>
              <a:t>. “Harry — </a:t>
            </a:r>
            <a:r>
              <a:rPr lang="en-AU" sz="2000" dirty="0" err="1"/>
              <a:t>yer</a:t>
            </a:r>
            <a:r>
              <a:rPr lang="en-AU" sz="2000" dirty="0"/>
              <a:t> a wizard.”</a:t>
            </a:r>
          </a:p>
          <a:p>
            <a:pPr algn="r"/>
            <a:r>
              <a:rPr lang="en-US" sz="2000" i="1" dirty="0"/>
              <a:t>Harry Potter and the Philosopher’s Stone </a:t>
            </a:r>
            <a:r>
              <a:rPr lang="en-US" sz="2000" dirty="0"/>
              <a:t>by J.K. Rowling</a:t>
            </a:r>
            <a:endParaRPr lang="en-AU" sz="2000" i="1" dirty="0"/>
          </a:p>
        </p:txBody>
      </p:sp>
    </p:spTree>
    <p:extLst>
      <p:ext uri="{BB962C8B-B14F-4D97-AF65-F5344CB8AC3E}">
        <p14:creationId xmlns:p14="http://schemas.microsoft.com/office/powerpoint/2010/main" val="3254928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4488" y="74235"/>
            <a:ext cx="9217024" cy="6709529"/>
          </a:xfrm>
          <a:prstGeom prst="rect">
            <a:avLst/>
          </a:prstGeom>
          <a:noFill/>
        </p:spPr>
        <p:txBody>
          <a:bodyPr wrap="square" rtlCol="0">
            <a:spAutoFit/>
          </a:bodyPr>
          <a:lstStyle/>
          <a:p>
            <a:r>
              <a:rPr lang="en-US" sz="3200" b="1" dirty="0"/>
              <a:t>One</a:t>
            </a:r>
            <a:r>
              <a:rPr lang="en-US" dirty="0"/>
              <a:t> of my first jobs was at a bookstore. When I was a kid my Mom would take me to the mall and I would spend tons of time hanging out at Waldenbooks (who here remembers Waldenbooks?) Right when I became legally old enough to work, I went in and submitted my application and a few weeks later I was selling literature to the masses.</a:t>
            </a:r>
            <a:br>
              <a:rPr lang="en-US" dirty="0"/>
            </a:br>
            <a:br>
              <a:rPr lang="en-US" dirty="0"/>
            </a:br>
            <a:r>
              <a:rPr lang="en-US" dirty="0"/>
              <a:t>Towards the end of my tenure at Waldenbooks - as Oprah's book club was hitting its stride and Men Are From Mars, Women Are From Venus was in its </a:t>
            </a:r>
            <a:r>
              <a:rPr lang="en-US" dirty="0" err="1"/>
              <a:t>bazzilionth</a:t>
            </a:r>
            <a:r>
              <a:rPr lang="en-US" dirty="0"/>
              <a:t> week on the New York Times best seller list - a book display arrived featuring a buzzy new title about a certain boy wizard. I remember the display at the front of the store, and selling a few copies, but I didn't realize what it would become.</a:t>
            </a:r>
            <a:br>
              <a:rPr lang="en-US" dirty="0"/>
            </a:br>
            <a:br>
              <a:rPr lang="en-US" dirty="0"/>
            </a:br>
            <a:r>
              <a:rPr lang="en-US" dirty="0"/>
              <a:t>A few years later (early 2000s), I had </a:t>
            </a:r>
            <a:r>
              <a:rPr lang="en-US" dirty="0" err="1"/>
              <a:t>kinda</a:t>
            </a:r>
            <a:r>
              <a:rPr lang="en-US" dirty="0"/>
              <a:t> gotten out of the loop on what was big in books. I had just finished college, which had taken up most of my free reading time. A friend of mine named Bronco (yup, real name, not a nickname, who also was the Best Man at my wedding) had a copy of this book on his coffee table. Holy cow! Here is that same book we were selling at Waldenbooks about 5 years before - what was he doing with it!?</a:t>
            </a:r>
            <a:br>
              <a:rPr lang="en-US" dirty="0"/>
            </a:br>
            <a:br>
              <a:rPr lang="en-US" dirty="0"/>
            </a:br>
            <a:r>
              <a:rPr lang="en-US" dirty="0"/>
              <a:t>Well, he said it was good, so I borrowed it. I quickly plowed through the first 4 books and then got the pleasure of joining the world in waiting for the release of Order of the Phoenix. And, I noticed when I went to the bookstore, the YA section and selection was not so small anymore. I truly believe it was Harry Potter that opened the door to get more young adults (and even adults, of course) reading and authors interested in writing for that genre.</a:t>
            </a:r>
          </a:p>
          <a:p>
            <a:pPr algn="r"/>
            <a:r>
              <a:rPr lang="en-US" sz="2000" i="1" dirty="0"/>
              <a:t>Mathew, Goodreads Review</a:t>
            </a:r>
            <a:endParaRPr lang="en-AU" sz="2000" i="1" dirty="0"/>
          </a:p>
        </p:txBody>
      </p:sp>
    </p:spTree>
    <p:extLst>
      <p:ext uri="{BB962C8B-B14F-4D97-AF65-F5344CB8AC3E}">
        <p14:creationId xmlns:p14="http://schemas.microsoft.com/office/powerpoint/2010/main" val="2732768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E45C7-8DCC-45B3-A3AA-B9ECDEE2EBAF}"/>
              </a:ext>
            </a:extLst>
          </p:cNvPr>
          <p:cNvSpPr>
            <a:spLocks noGrp="1"/>
          </p:cNvSpPr>
          <p:nvPr>
            <p:ph type="title"/>
          </p:nvPr>
        </p:nvSpPr>
        <p:spPr/>
        <p:txBody>
          <a:bodyPr/>
          <a:lstStyle/>
          <a:p>
            <a:r>
              <a:rPr lang="en-AU" dirty="0"/>
              <a:t>Learning Intention</a:t>
            </a:r>
          </a:p>
        </p:txBody>
      </p:sp>
      <p:sp>
        <p:nvSpPr>
          <p:cNvPr id="3" name="Content Placeholder 2">
            <a:extLst>
              <a:ext uri="{FF2B5EF4-FFF2-40B4-BE49-F238E27FC236}">
                <a16:creationId xmlns:a16="http://schemas.microsoft.com/office/drawing/2014/main" id="{57F4FE10-FCF7-4E33-81E3-9591FC331140}"/>
              </a:ext>
            </a:extLst>
          </p:cNvPr>
          <p:cNvSpPr>
            <a:spLocks noGrp="1"/>
          </p:cNvSpPr>
          <p:nvPr>
            <p:ph idx="1"/>
          </p:nvPr>
        </p:nvSpPr>
        <p:spPr/>
        <p:txBody>
          <a:bodyPr>
            <a:normAutofit fontScale="92500" lnSpcReduction="10000"/>
          </a:bodyPr>
          <a:lstStyle/>
          <a:p>
            <a:r>
              <a:rPr lang="en-AU" dirty="0"/>
              <a:t>Explain what a pronoun is and how they’re used to show Narrative Point of View</a:t>
            </a:r>
          </a:p>
          <a:p>
            <a:r>
              <a:rPr lang="en-AU" dirty="0"/>
              <a:t>Identify the three main types of Narrative POV. </a:t>
            </a:r>
            <a:r>
              <a:rPr lang="en-AU" b="1" dirty="0">
                <a:solidFill>
                  <a:srgbClr val="FF0000"/>
                </a:solidFill>
              </a:rPr>
              <a:t>first, second, third</a:t>
            </a:r>
          </a:p>
          <a:p>
            <a:r>
              <a:rPr lang="en-AU" dirty="0"/>
              <a:t>Identify which type of POV is best suited for INFORMATIVE WRITING </a:t>
            </a:r>
            <a:r>
              <a:rPr lang="en-AU" b="1" dirty="0">
                <a:solidFill>
                  <a:srgbClr val="FF0000"/>
                </a:solidFill>
              </a:rPr>
              <a:t>third</a:t>
            </a:r>
          </a:p>
          <a:p>
            <a:r>
              <a:rPr lang="en-AU" dirty="0"/>
              <a:t>Explain </a:t>
            </a:r>
            <a:r>
              <a:rPr lang="en-AU" b="1" i="1" dirty="0"/>
              <a:t>why</a:t>
            </a:r>
            <a:r>
              <a:rPr lang="en-AU" dirty="0"/>
              <a:t> that type of POV is best suited for Informative Writing. </a:t>
            </a:r>
            <a:r>
              <a:rPr lang="en-AU" b="1" dirty="0">
                <a:solidFill>
                  <a:srgbClr val="FF0000"/>
                </a:solidFill>
              </a:rPr>
              <a:t>because it allows the narrator to take themselves out of the writing / that is, be objective and unbiased</a:t>
            </a:r>
          </a:p>
        </p:txBody>
      </p:sp>
    </p:spTree>
    <p:extLst>
      <p:ext uri="{BB962C8B-B14F-4D97-AF65-F5344CB8AC3E}">
        <p14:creationId xmlns:p14="http://schemas.microsoft.com/office/powerpoint/2010/main" val="1503656484"/>
      </p:ext>
    </p:extLst>
  </p:cSld>
  <p:clrMapOvr>
    <a:masterClrMapping/>
  </p:clrMapOvr>
</p:sld>
</file>

<file path=ppt/theme/theme1.xml><?xml version="1.0" encoding="utf-8"?>
<a:theme xmlns:a="http://schemas.openxmlformats.org/drawingml/2006/main" name="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TotalTime>
  <Words>1398</Words>
  <Application>Microsoft Office PowerPoint</Application>
  <PresentationFormat>A4 Paper (210x297 mm)</PresentationFormat>
  <Paragraphs>193</Paragraphs>
  <Slides>29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Helvetica</vt:lpstr>
      <vt:lpstr>Times New Roman</vt:lpstr>
      <vt:lpstr>Tw Cen MT</vt:lpstr>
      <vt:lpstr>Office Theme</vt:lpstr>
      <vt:lpstr>PowerPoint Presentation</vt:lpstr>
      <vt:lpstr>Learning Intention</vt:lpstr>
      <vt:lpstr>NARRATIVE POINT OF VIEW</vt:lpstr>
      <vt:lpstr>Pronouns?</vt:lpstr>
      <vt:lpstr>Other Pronouns?</vt:lpstr>
      <vt:lpstr>Pronouns</vt:lpstr>
      <vt:lpstr>Plickers</vt:lpstr>
      <vt:lpstr>Types of Narrative Point of View</vt:lpstr>
      <vt:lpstr>PowerPoint Presentation</vt:lpstr>
      <vt:lpstr>PowerPoint Presentation</vt:lpstr>
      <vt:lpstr>First Person</vt:lpstr>
      <vt:lpstr>First Person</vt:lpstr>
      <vt:lpstr>PowerPoint Presentation</vt:lpstr>
      <vt:lpstr>PowerPoint Presentation</vt:lpstr>
      <vt:lpstr>PowerPoint Presentation</vt:lpstr>
      <vt:lpstr>Second Person</vt:lpstr>
      <vt:lpstr>Second Person</vt:lpstr>
      <vt:lpstr>PowerPoint Presentation</vt:lpstr>
      <vt:lpstr>PowerPoint Presentation</vt:lpstr>
      <vt:lpstr>PowerPoint Presentation</vt:lpstr>
      <vt:lpstr>Third Person</vt:lpstr>
      <vt:lpstr>Third Person</vt:lpstr>
      <vt:lpstr>Science Writing</vt:lpstr>
      <vt:lpstr>PowerPoint Presentation</vt:lpstr>
      <vt:lpstr>PowerPoint Presentation</vt:lpstr>
      <vt:lpstr>PowerPoint Presentation</vt:lpstr>
      <vt:lpstr>PowerPoint Presentation</vt:lpstr>
      <vt:lpstr>PowerPoint Presentation</vt:lpstr>
      <vt:lpstr>Learning Intention</vt:lpstr>
    </vt:vector>
  </TitlesOfParts>
  <Company>Millicent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Roberts</dc:creator>
  <cp:lastModifiedBy>Roberts, Karen (Mount Compass Area School)</cp:lastModifiedBy>
  <cp:revision>34</cp:revision>
  <dcterms:created xsi:type="dcterms:W3CDTF">2014-03-14T02:18:52Z</dcterms:created>
  <dcterms:modified xsi:type="dcterms:W3CDTF">2020-02-24T04:36:50Z</dcterms:modified>
</cp:coreProperties>
</file>