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18"/>
  </p:notesMasterIdLst>
  <p:sldIdLst>
    <p:sldId id="277" r:id="rId2"/>
    <p:sldId id="266" r:id="rId3"/>
    <p:sldId id="280" r:id="rId4"/>
    <p:sldId id="267" r:id="rId5"/>
    <p:sldId id="274" r:id="rId6"/>
    <p:sldId id="269" r:id="rId7"/>
    <p:sldId id="270" r:id="rId8"/>
    <p:sldId id="271" r:id="rId9"/>
    <p:sldId id="272" r:id="rId10"/>
    <p:sldId id="275" r:id="rId11"/>
    <p:sldId id="278" r:id="rId12"/>
    <p:sldId id="273" r:id="rId13"/>
    <p:sldId id="276" r:id="rId14"/>
    <p:sldId id="279" r:id="rId15"/>
    <p:sldId id="282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92543" autoAdjust="0"/>
  </p:normalViewPr>
  <p:slideViewPr>
    <p:cSldViewPr snapToGrid="0" showGuides="1">
      <p:cViewPr varScale="1">
        <p:scale>
          <a:sx n="89" d="100"/>
          <a:sy n="89" d="100"/>
        </p:scale>
        <p:origin x="68" y="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1790B-5C8E-4E13-A8A0-AC5F9AC3B5F8}" type="datetimeFigureOut">
              <a:rPr lang="en-AU" smtClean="0"/>
              <a:t>24/02/2020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AD943-6243-41B8-ABDD-3FF5CB1BA5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905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un.edu/~bashforth/098_PDF/06Sep15Connotation_Denotation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Adapted from: </a:t>
            </a:r>
            <a:r>
              <a:rPr lang="en-AU" dirty="0">
                <a:hlinkClick r:id="rId3"/>
              </a:rPr>
              <a:t>https://www.csun.edu/~bashforth/098_PDF/06Sep15Connotation_Denotation.pdf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9AD943-6243-41B8-ABDD-3FF5CB1BA5BC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212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66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79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499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02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9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70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6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40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1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3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Z3LE5hD96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lsides.com/media-bias/media-bias-ratings" TargetMode="External"/><Relationship Id="rId2" Type="http://schemas.openxmlformats.org/officeDocument/2006/relationships/hyperlink" Target="https://theconversation.com/a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diabiasfactcheck.com/center/" TargetMode="External"/><Relationship Id="rId4" Type="http://schemas.openxmlformats.org/officeDocument/2006/relationships/hyperlink" Target="https://mediabiasfactcheck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E4AE4D-C007-43A8-8E6B-A5014C2C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Subjective Language = Connotative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C4539-4DFE-4B5E-A60E-034CA79FA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4000" dirty="0"/>
              <a:t>“I know what you said, but what did you mean?”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87000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56BD9-25CF-4B8D-BB22-227F463A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Connotation vs denotation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E3A20-63D7-421B-881D-98B621469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dirty="0"/>
              <a:t>Basically:</a:t>
            </a:r>
          </a:p>
          <a:p>
            <a:r>
              <a:rPr lang="en-AU" sz="3600" dirty="0"/>
              <a:t>DENOTATION: the precise, literal meaning of a word.</a:t>
            </a:r>
          </a:p>
          <a:p>
            <a:r>
              <a:rPr lang="en-AU" sz="3600" dirty="0"/>
              <a:t>CONNOTATION: the positive and negative associations of a word.</a:t>
            </a:r>
          </a:p>
        </p:txBody>
      </p:sp>
    </p:spTree>
    <p:extLst>
      <p:ext uri="{BB962C8B-B14F-4D97-AF65-F5344CB8AC3E}">
        <p14:creationId xmlns:p14="http://schemas.microsoft.com/office/powerpoint/2010/main" val="294320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2F6DD-3F6C-4A54-846A-ABB518DE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SYNONYM vs ANTONYM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B764C-662E-4426-96CA-E74EDE1F1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sz="2800" b="1" dirty="0"/>
              <a:t>SYNONYM</a:t>
            </a:r>
            <a:r>
              <a:rPr lang="en-AU" sz="2800" dirty="0"/>
              <a:t> = same meaning.</a:t>
            </a:r>
          </a:p>
          <a:p>
            <a:pPr algn="ctr"/>
            <a:r>
              <a:rPr lang="en-AU" sz="2800" i="1" dirty="0"/>
              <a:t>sun = with</a:t>
            </a:r>
          </a:p>
          <a:p>
            <a:pPr algn="ctr"/>
            <a:r>
              <a:rPr lang="en-AU" sz="2800" i="1" dirty="0" err="1"/>
              <a:t>onoma</a:t>
            </a:r>
            <a:r>
              <a:rPr lang="en-AU" sz="2800" i="1" dirty="0"/>
              <a:t> = name</a:t>
            </a:r>
          </a:p>
          <a:p>
            <a:r>
              <a:rPr lang="en-AU" sz="2800" b="1" dirty="0"/>
              <a:t>ANTONYM</a:t>
            </a:r>
            <a:r>
              <a:rPr lang="en-AU" sz="2800" dirty="0"/>
              <a:t> = opposite meaning.</a:t>
            </a:r>
          </a:p>
          <a:p>
            <a:pPr algn="ctr"/>
            <a:r>
              <a:rPr lang="en-AU" sz="2800" i="1" dirty="0"/>
              <a:t>anti = opposite</a:t>
            </a:r>
          </a:p>
          <a:p>
            <a:pPr algn="ctr"/>
            <a:r>
              <a:rPr lang="en-AU" sz="2800" i="1" dirty="0" err="1"/>
              <a:t>onoma</a:t>
            </a:r>
            <a:r>
              <a:rPr lang="en-AU" sz="2800" i="1" dirty="0"/>
              <a:t> = name</a:t>
            </a:r>
          </a:p>
        </p:txBody>
      </p:sp>
    </p:spTree>
    <p:extLst>
      <p:ext uri="{BB962C8B-B14F-4D97-AF65-F5344CB8AC3E}">
        <p14:creationId xmlns:p14="http://schemas.microsoft.com/office/powerpoint/2010/main" val="210487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56BD9-25CF-4B8D-BB22-227F463A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Connotation vs denotation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E3A20-63D7-421B-881D-98B621469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3600" dirty="0"/>
              <a:t>Remember the difference:</a:t>
            </a:r>
          </a:p>
          <a:p>
            <a:r>
              <a:rPr lang="en-AU" sz="3600" dirty="0"/>
              <a:t>DENOTATION is D for dictionary.</a:t>
            </a:r>
          </a:p>
          <a:p>
            <a:r>
              <a:rPr lang="en-AU" sz="3600" dirty="0"/>
              <a:t>Words can have multiple denotations:</a:t>
            </a:r>
          </a:p>
          <a:p>
            <a:r>
              <a:rPr lang="en-AU" sz="3600" dirty="0">
                <a:hlinkClick r:id="rId2"/>
              </a:rPr>
              <a:t>https://www.youtube.com/watch?v=XZ3LE5hD96A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427444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9E1F2-E3B9-4D37-A009-C511E7C2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DENOTATION and CONNOTATION depend on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95233-E479-4A79-9723-D95538140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r>
              <a:rPr lang="en-AU" sz="3200" dirty="0"/>
              <a:t>Context = where and when a text is used.</a:t>
            </a:r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26BBC1-CD93-41F7-BBE0-FEFD61AB5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0" t="36771" r="47107" b="28542"/>
          <a:stretch/>
        </p:blipFill>
        <p:spPr>
          <a:xfrm>
            <a:off x="364166" y="3250405"/>
            <a:ext cx="5403673" cy="2974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9D9CB4-8EAA-40FA-831F-53A793056F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54" t="34687" r="42037" b="30625"/>
          <a:stretch/>
        </p:blipFill>
        <p:spPr>
          <a:xfrm>
            <a:off x="5924027" y="3250405"/>
            <a:ext cx="6136070" cy="29742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2645B-4A85-454F-AF8A-79FA3F4C34CA}"/>
              </a:ext>
            </a:extLst>
          </p:cNvPr>
          <p:cNvSpPr txBox="1"/>
          <p:nvPr/>
        </p:nvSpPr>
        <p:spPr>
          <a:xfrm>
            <a:off x="2231136" y="3429000"/>
            <a:ext cx="308381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3200" b="1" dirty="0"/>
              <a:t>I’m the best! </a:t>
            </a:r>
            <a:r>
              <a:rPr lang="en-AU" sz="3200" b="1" dirty="0">
                <a:sym typeface="Wingdings" panose="05000000000000000000" pitchFamily="2" charset="2"/>
              </a:rPr>
              <a:t></a:t>
            </a:r>
            <a:endParaRPr lang="en-AU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B1AA-7420-462C-92BC-5E0082B1CC89}"/>
              </a:ext>
            </a:extLst>
          </p:cNvPr>
          <p:cNvSpPr txBox="1"/>
          <p:nvPr/>
        </p:nvSpPr>
        <p:spPr>
          <a:xfrm>
            <a:off x="6205442" y="3473231"/>
            <a:ext cx="3083814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3200" b="1" dirty="0"/>
              <a:t>You’re going to blow up! </a:t>
            </a:r>
            <a:r>
              <a:rPr lang="en-AU" sz="3200" b="1" dirty="0">
                <a:sym typeface="Wingdings" panose="05000000000000000000" pitchFamily="2" charset="2"/>
              </a:rPr>
              <a:t>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964395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169A-EC33-496E-9340-8D881A9B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example: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044-7D44-4388-83E4-38CC27EBB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AU" sz="3900" b="1" dirty="0"/>
              <a:t>Thin, slim, lanky, skinny, gaunt, slender</a:t>
            </a:r>
          </a:p>
          <a:p>
            <a:pPr marL="0" indent="0" algn="ctr">
              <a:buNone/>
            </a:pPr>
            <a:r>
              <a:rPr lang="en-AU" sz="3200" dirty="0"/>
              <a:t>All of these words basically mean the same thing (that is, they have the same </a:t>
            </a:r>
            <a:r>
              <a:rPr lang="en-AU" sz="3200" b="1" i="1" u="sng" dirty="0"/>
              <a:t>denotation</a:t>
            </a:r>
            <a:r>
              <a:rPr lang="en-AU" sz="3200" dirty="0"/>
              <a:t>)</a:t>
            </a:r>
          </a:p>
          <a:p>
            <a:pPr marL="0" indent="0" algn="ctr">
              <a:buNone/>
            </a:pPr>
            <a:r>
              <a:rPr lang="en-AU" sz="3200" dirty="0"/>
              <a:t>However, they have different </a:t>
            </a:r>
            <a:r>
              <a:rPr lang="en-AU" sz="3200" b="1" i="1" u="sng" dirty="0"/>
              <a:t>connotations</a:t>
            </a:r>
            <a:r>
              <a:rPr lang="en-AU" sz="3200" dirty="0"/>
              <a:t>.</a:t>
            </a:r>
          </a:p>
          <a:p>
            <a:pPr marL="0" indent="0" algn="ctr">
              <a:buNone/>
            </a:pPr>
            <a:r>
              <a:rPr lang="en-AU" sz="3200" dirty="0"/>
              <a:t>Which of these words has positive associations?</a:t>
            </a:r>
          </a:p>
          <a:p>
            <a:pPr marL="0" indent="0" algn="ctr">
              <a:buNone/>
            </a:pPr>
            <a:r>
              <a:rPr lang="en-AU" sz="3200" dirty="0"/>
              <a:t>Which of these has negative?</a:t>
            </a:r>
          </a:p>
          <a:p>
            <a:pPr marL="0" indent="0" algn="ctr">
              <a:buNone/>
            </a:pPr>
            <a:r>
              <a:rPr lang="en-AU" sz="3200" dirty="0"/>
              <a:t>Which are neutral?</a:t>
            </a:r>
          </a:p>
        </p:txBody>
      </p:sp>
    </p:spTree>
    <p:extLst>
      <p:ext uri="{BB962C8B-B14F-4D97-AF65-F5344CB8AC3E}">
        <p14:creationId xmlns:p14="http://schemas.microsoft.com/office/powerpoint/2010/main" val="272825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169A-EC33-496E-9340-8D881A9B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example: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044-7D44-4388-83E4-38CC27EBB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AU" sz="3900" b="1" dirty="0">
                <a:solidFill>
                  <a:schemeClr val="bg2">
                    <a:lumMod val="50000"/>
                  </a:schemeClr>
                </a:solidFill>
              </a:rPr>
              <a:t>Thin</a:t>
            </a:r>
            <a:r>
              <a:rPr lang="en-AU" sz="3900" b="1" dirty="0"/>
              <a:t>, </a:t>
            </a:r>
            <a:r>
              <a:rPr lang="en-AU" sz="3900" b="1" dirty="0">
                <a:solidFill>
                  <a:srgbClr val="00B050"/>
                </a:solidFill>
              </a:rPr>
              <a:t>slim</a:t>
            </a:r>
            <a:r>
              <a:rPr lang="en-AU" sz="3900" b="1" dirty="0"/>
              <a:t>, </a:t>
            </a:r>
            <a:r>
              <a:rPr lang="en-AU" sz="3900" b="1" dirty="0">
                <a:solidFill>
                  <a:schemeClr val="accent3"/>
                </a:solidFill>
              </a:rPr>
              <a:t>lanky</a:t>
            </a:r>
            <a:r>
              <a:rPr lang="en-AU" sz="3900" b="1" dirty="0"/>
              <a:t>, </a:t>
            </a:r>
            <a:r>
              <a:rPr lang="en-AU" sz="3900" b="1" dirty="0">
                <a:solidFill>
                  <a:srgbClr val="FF0000"/>
                </a:solidFill>
              </a:rPr>
              <a:t>skinny</a:t>
            </a:r>
            <a:r>
              <a:rPr lang="en-AU" sz="3900" b="1" dirty="0"/>
              <a:t>, </a:t>
            </a:r>
            <a:r>
              <a:rPr lang="en-AU" sz="3900" b="1" dirty="0">
                <a:solidFill>
                  <a:srgbClr val="FF0000"/>
                </a:solidFill>
              </a:rPr>
              <a:t>gaunt</a:t>
            </a:r>
            <a:r>
              <a:rPr lang="en-AU" sz="3900" b="1" dirty="0"/>
              <a:t>, </a:t>
            </a:r>
            <a:r>
              <a:rPr lang="en-AU" sz="3900" b="1" dirty="0">
                <a:solidFill>
                  <a:srgbClr val="00B050"/>
                </a:solidFill>
              </a:rPr>
              <a:t>slender</a:t>
            </a:r>
          </a:p>
          <a:p>
            <a:pPr marL="0" indent="0" algn="ctr">
              <a:buNone/>
            </a:pPr>
            <a:r>
              <a:rPr lang="en-AU" sz="3200" dirty="0"/>
              <a:t>All of these words basically mean the same thing (that is, they have the same </a:t>
            </a:r>
            <a:r>
              <a:rPr lang="en-AU" sz="3200" b="1" i="1" u="sng" dirty="0"/>
              <a:t>denotation</a:t>
            </a:r>
            <a:r>
              <a:rPr lang="en-AU" sz="3200" dirty="0"/>
              <a:t>)</a:t>
            </a:r>
          </a:p>
          <a:p>
            <a:pPr marL="0" indent="0" algn="ctr">
              <a:buNone/>
            </a:pPr>
            <a:r>
              <a:rPr lang="en-AU" sz="3200" dirty="0"/>
              <a:t>However, they have different </a:t>
            </a:r>
            <a:r>
              <a:rPr lang="en-AU" sz="3200" b="1" i="1" u="sng" dirty="0"/>
              <a:t>connotations</a:t>
            </a:r>
            <a:r>
              <a:rPr lang="en-AU" sz="3200" dirty="0"/>
              <a:t>.</a:t>
            </a:r>
          </a:p>
          <a:p>
            <a:pPr marL="0" indent="0" algn="ctr">
              <a:buNone/>
            </a:pPr>
            <a:r>
              <a:rPr lang="en-AU" sz="3200" dirty="0"/>
              <a:t>Which of these words has positive associations?</a:t>
            </a:r>
          </a:p>
          <a:p>
            <a:pPr marL="0" indent="0" algn="ctr">
              <a:buNone/>
            </a:pPr>
            <a:r>
              <a:rPr lang="en-AU" sz="3200" dirty="0"/>
              <a:t>Which of these has negative?</a:t>
            </a:r>
          </a:p>
          <a:p>
            <a:pPr marL="0" indent="0" algn="ctr">
              <a:buNone/>
            </a:pPr>
            <a:r>
              <a:rPr lang="en-AU" sz="3200" dirty="0"/>
              <a:t>Which are neutral?</a:t>
            </a:r>
          </a:p>
        </p:txBody>
      </p:sp>
    </p:spTree>
    <p:extLst>
      <p:ext uri="{BB962C8B-B14F-4D97-AF65-F5344CB8AC3E}">
        <p14:creationId xmlns:p14="http://schemas.microsoft.com/office/powerpoint/2010/main" val="642329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3EC6E-4BB3-4219-85BC-B0E93030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Rank from Positive </a:t>
            </a:r>
            <a:r>
              <a:rPr lang="en-AU" dirty="0">
                <a:sym typeface="Wingdings" panose="05000000000000000000" pitchFamily="2" charset="2"/>
              </a:rPr>
              <a:t></a:t>
            </a:r>
            <a:br>
              <a:rPr lang="en-AU" dirty="0">
                <a:sym typeface="Wingdings" panose="05000000000000000000" pitchFamily="2" charset="2"/>
              </a:rPr>
            </a:br>
            <a:r>
              <a:rPr lang="en-AU" dirty="0">
                <a:sym typeface="Wingdings" panose="05000000000000000000" pitchFamily="2" charset="2"/>
              </a:rPr>
              <a:t>to NEGATIVE 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3BCF5-E189-46F7-87A8-12C78BA2E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Aggressive, assertive, domineering, dynamic, pushy, forceful </a:t>
            </a:r>
          </a:p>
          <a:p>
            <a:r>
              <a:rPr lang="en-AU" sz="3200" dirty="0"/>
              <a:t>Shrewd, egghead, bright, clever, brilliant, cunning, smart, intelligent, brainy</a:t>
            </a:r>
          </a:p>
        </p:txBody>
      </p:sp>
    </p:spTree>
    <p:extLst>
      <p:ext uri="{BB962C8B-B14F-4D97-AF65-F5344CB8AC3E}">
        <p14:creationId xmlns:p14="http://schemas.microsoft.com/office/powerpoint/2010/main" val="539455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8CEB9-9A4F-4CC2-B0D5-F45C69E4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3056-5DFD-4DCB-9C8A-5F28248B3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Connotation depends on culture, experiences etc.</a:t>
            </a:r>
          </a:p>
          <a:p>
            <a:r>
              <a:rPr lang="en-AU" sz="3200" dirty="0"/>
              <a:t>They change over time, depending on what’s going on.</a:t>
            </a:r>
          </a:p>
          <a:p>
            <a:endParaRPr lang="en-AU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B53A5-EA3D-4BBD-9CD9-A119BBFF4342}"/>
              </a:ext>
            </a:extLst>
          </p:cNvPr>
          <p:cNvSpPr txBox="1"/>
          <p:nvPr/>
        </p:nvSpPr>
        <p:spPr>
          <a:xfrm>
            <a:off x="4142184" y="5029497"/>
            <a:ext cx="396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refugee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78A93-D65B-486A-86F7-73F126232756}"/>
              </a:ext>
            </a:extLst>
          </p:cNvPr>
          <p:cNvSpPr txBox="1"/>
          <p:nvPr/>
        </p:nvSpPr>
        <p:spPr>
          <a:xfrm>
            <a:off x="7907130" y="5024330"/>
            <a:ext cx="3964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illegal immigrant</a:t>
            </a:r>
          </a:p>
          <a:p>
            <a:pPr algn="ctr"/>
            <a:r>
              <a:rPr lang="en-AU" sz="3600" b="1" dirty="0"/>
              <a:t>boat person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38673-6E4D-41D7-ACBF-9E018EDE3FC8}"/>
              </a:ext>
            </a:extLst>
          </p:cNvPr>
          <p:cNvSpPr txBox="1"/>
          <p:nvPr/>
        </p:nvSpPr>
        <p:spPr>
          <a:xfrm>
            <a:off x="277320" y="5024330"/>
            <a:ext cx="396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asylum seeker</a:t>
            </a:r>
          </a:p>
        </p:txBody>
      </p:sp>
    </p:spTree>
    <p:extLst>
      <p:ext uri="{BB962C8B-B14F-4D97-AF65-F5344CB8AC3E}">
        <p14:creationId xmlns:p14="http://schemas.microsoft.com/office/powerpoint/2010/main" val="2842731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3C4B7-2382-4F30-83BF-F9D716D28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Some words which have changed connotation over the 20</a:t>
            </a:r>
            <a:r>
              <a:rPr lang="en-AU" baseline="30000" dirty="0"/>
              <a:t>th</a:t>
            </a:r>
            <a:r>
              <a:rPr lang="en-AU" dirty="0"/>
              <a:t> century: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087DE-16B5-45FA-9DC6-B7482F395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diversity, team player, right wing, follower, gay, minority, feminist, left wing, abuse, conservative, motherhood, extremist, harassment, propaganda, peacekeeper, and comrade. 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26078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3B754-463F-46F9-BE67-B4B8594B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Words with a strong emotional connotation are </a:t>
            </a:r>
            <a:r>
              <a:rPr lang="en-AU" b="1" dirty="0"/>
              <a:t>POWERFUL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6395-4C26-48F0-B1AA-F4CCA85C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sz="4000" dirty="0"/>
              <a:t>They are more persuasive, show the author’s opinion and grab attention.</a:t>
            </a:r>
          </a:p>
          <a:p>
            <a:r>
              <a:rPr lang="en-AU" sz="4000" dirty="0"/>
              <a:t>Words with strong connotations are sometimes called </a:t>
            </a:r>
            <a:r>
              <a:rPr lang="en-AU" sz="4000" b="1" dirty="0"/>
              <a:t>loaded.</a:t>
            </a:r>
            <a:endParaRPr lang="en-AU" sz="4000" dirty="0"/>
          </a:p>
        </p:txBody>
      </p:sp>
      <p:pic>
        <p:nvPicPr>
          <p:cNvPr id="2050" name="Picture 2" descr="Image result for gun">
            <a:extLst>
              <a:ext uri="{FF2B5EF4-FFF2-40B4-BE49-F238E27FC236}">
                <a16:creationId xmlns:a16="http://schemas.microsoft.com/office/drawing/2014/main" id="{9E41CF28-62C4-4E5A-BDA1-F71F4CA11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86" y="3879056"/>
            <a:ext cx="4567714" cy="297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507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8EC7-C8C0-4811-9539-148CE889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Connotation Has Impact On Changing Minds: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553D7-2A78-470A-B66D-076F87EF9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 descr="Image result for asylum seeker headline">
            <a:extLst>
              <a:ext uri="{FF2B5EF4-FFF2-40B4-BE49-F238E27FC236}">
                <a16:creationId xmlns:a16="http://schemas.microsoft.com/office/drawing/2014/main" id="{B062D2F8-2FF3-4C90-846C-ACF45B23A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80" y="2307849"/>
            <a:ext cx="3417095" cy="430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sylum seeker headline australia">
            <a:extLst>
              <a:ext uri="{FF2B5EF4-FFF2-40B4-BE49-F238E27FC236}">
                <a16:creationId xmlns:a16="http://schemas.microsoft.com/office/drawing/2014/main" id="{3F4187BF-B31D-462D-AEFC-05DD6999B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231" y="2356074"/>
            <a:ext cx="2924175" cy="421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144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C291F-BB51-44E1-933F-B4CCCA57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Which leaves you with a positive viewpoint regarding homeless people?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28AE-71B6-4A28-B6B3-351E9B50A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Each of these phrases has the same </a:t>
            </a:r>
            <a:r>
              <a:rPr lang="en-US" sz="3200" b="1" i="1" dirty="0"/>
              <a:t>denotation</a:t>
            </a:r>
            <a:r>
              <a:rPr lang="en-US" sz="3200" i="1" dirty="0"/>
              <a:t>, </a:t>
            </a:r>
            <a:r>
              <a:rPr lang="en-US" sz="3200" dirty="0"/>
              <a:t>but vary in </a:t>
            </a:r>
            <a:r>
              <a:rPr lang="en-US" sz="3200" b="1" i="1" dirty="0"/>
              <a:t>connotation</a:t>
            </a:r>
            <a:r>
              <a:rPr lang="en-US" sz="3200" i="1" dirty="0"/>
              <a:t>.</a:t>
            </a:r>
            <a:endParaRPr lang="en-US" sz="3200" dirty="0"/>
          </a:p>
          <a:p>
            <a:r>
              <a:rPr lang="en-US" sz="3200" dirty="0"/>
              <a:t>There are over 2,000 vagrants in the city. </a:t>
            </a:r>
          </a:p>
          <a:p>
            <a:r>
              <a:rPr lang="en-US" sz="3200" dirty="0"/>
              <a:t>There are over 2,000 people with no fixed address in the city. </a:t>
            </a:r>
          </a:p>
          <a:p>
            <a:r>
              <a:rPr lang="en-US" sz="3200" dirty="0"/>
              <a:t>There are over 2,000 homeless in the city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4288328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7116-7014-4BB8-A94B-B5FF7C51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TO BE OBJECTIVE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F7D4F-31FA-423C-ACA4-77BA48802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… you need to aim for words with a neutral connotation.</a:t>
            </a:r>
          </a:p>
        </p:txBody>
      </p:sp>
    </p:spTree>
    <p:extLst>
      <p:ext uri="{BB962C8B-B14F-4D97-AF65-F5344CB8AC3E}">
        <p14:creationId xmlns:p14="http://schemas.microsoft.com/office/powerpoint/2010/main" val="356931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4323D-E3E8-407B-8902-B58C035D5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Looking for Objective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619-86F2-48A4-ACA3-1289235BC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sz="2400" dirty="0">
                <a:hlinkClick r:id="rId2"/>
              </a:rPr>
              <a:t>https://theconversation.com/au</a:t>
            </a:r>
            <a:r>
              <a:rPr lang="en-AU" sz="2400" dirty="0"/>
              <a:t> is written by university lecturers and is generally written in objective language.</a:t>
            </a:r>
          </a:p>
          <a:p>
            <a:r>
              <a:rPr lang="en-AU" sz="2400" dirty="0"/>
              <a:t>Most news stories by the ABC are written objectively, but they have been accused of bias towards the left.</a:t>
            </a:r>
          </a:p>
          <a:p>
            <a:r>
              <a:rPr lang="en-AU" sz="2400" dirty="0"/>
              <a:t>Be wary of commercial news outlets, especially NewsCorp (Advertiser, Fox, News.com.au) and Fairfax (The Age, SMH)</a:t>
            </a:r>
          </a:p>
          <a:p>
            <a:r>
              <a:rPr lang="en-AU" sz="2400" dirty="0"/>
              <a:t>See bias checks of individual news bodies here: </a:t>
            </a:r>
            <a:r>
              <a:rPr lang="en-AU" sz="2400" dirty="0">
                <a:hlinkClick r:id="rId3"/>
              </a:rPr>
              <a:t>https://www.allsides.com/media-bias/media-bias-ratings</a:t>
            </a:r>
            <a:r>
              <a:rPr lang="en-AU" sz="2400" dirty="0"/>
              <a:t> or </a:t>
            </a:r>
            <a:r>
              <a:rPr lang="en-AU" sz="2400" dirty="0">
                <a:hlinkClick r:id="rId4"/>
              </a:rPr>
              <a:t>https://mediabiasfactcheck.com/</a:t>
            </a:r>
            <a:endParaRPr lang="en-AU" sz="2400" dirty="0"/>
          </a:p>
          <a:p>
            <a:r>
              <a:rPr lang="en-AU" sz="2400" dirty="0"/>
              <a:t>These are the news sites which are rated as ‘centre’ or ‘least biased’:</a:t>
            </a:r>
          </a:p>
          <a:p>
            <a:r>
              <a:rPr lang="en-AU" sz="2400" dirty="0">
                <a:hlinkClick r:id="rId5"/>
              </a:rPr>
              <a:t>https://mediabiasfactcheck.com/center/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732620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F930-B321-4C5C-9BA3-5BC2E110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286" y="149733"/>
            <a:ext cx="7729728" cy="1188720"/>
          </a:xfrm>
        </p:spPr>
        <p:txBody>
          <a:bodyPr>
            <a:noAutofit/>
          </a:bodyPr>
          <a:lstStyle/>
          <a:p>
            <a:r>
              <a:rPr lang="en-AU" sz="2000" dirty="0"/>
              <a:t>NEWS SOURCES IN AUSTRALIA</a:t>
            </a:r>
            <a:br>
              <a:rPr lang="en-AU" sz="2000" dirty="0"/>
            </a:br>
            <a:r>
              <a:rPr lang="en-AU" sz="2000" dirty="0"/>
              <a:t>“</a:t>
            </a:r>
            <a:r>
              <a:rPr lang="en-AU" sz="2000" dirty="0" err="1"/>
              <a:t>Center</a:t>
            </a:r>
            <a:r>
              <a:rPr lang="en-AU" sz="2000" dirty="0"/>
              <a:t>” = More Objective, less Bias</a:t>
            </a:r>
            <a:br>
              <a:rPr lang="en-AU" sz="2000" dirty="0"/>
            </a:br>
            <a:r>
              <a:rPr lang="en-AU" sz="2000" dirty="0"/>
              <a:t>Obviously, aim for Higher quality over poor.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2AFBA-0D86-4E8D-AADF-29016C8E4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074" name="Picture 2" descr="Post image">
            <a:extLst>
              <a:ext uri="{FF2B5EF4-FFF2-40B4-BE49-F238E27FC236}">
                <a16:creationId xmlns:a16="http://schemas.microsoft.com/office/drawing/2014/main" id="{A8F7271B-4D52-4FAD-BF58-B4FB5E6FC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7716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00787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4174</TotalTime>
  <Words>611</Words>
  <Application>Microsoft Office PowerPoint</Application>
  <PresentationFormat>Widescreen</PresentationFormat>
  <Paragraphs>69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Wingdings</vt:lpstr>
      <vt:lpstr>Parcel</vt:lpstr>
      <vt:lpstr>Subjective Language = Connotative</vt:lpstr>
      <vt:lpstr>Connotation vs denotation</vt:lpstr>
      <vt:lpstr>SYNONYM vs ANTONYM</vt:lpstr>
      <vt:lpstr>Connotation vs denotation</vt:lpstr>
      <vt:lpstr>DENOTATION and CONNOTATION depend on context</vt:lpstr>
      <vt:lpstr>For example:</vt:lpstr>
      <vt:lpstr>For example:</vt:lpstr>
      <vt:lpstr>Rank from Positive  to NEGATIVE </vt:lpstr>
      <vt:lpstr>CONNOTATION</vt:lpstr>
      <vt:lpstr>Some words which have changed connotation over the 20th century:</vt:lpstr>
      <vt:lpstr>Words with a strong emotional connotation are POWERFUL</vt:lpstr>
      <vt:lpstr>Connotation Has Impact On Changing Minds:</vt:lpstr>
      <vt:lpstr>Which leaves you with a positive viewpoint regarding homeless people?</vt:lpstr>
      <vt:lpstr>TO BE OBJECTIVE …</vt:lpstr>
      <vt:lpstr>Looking for Objective News</vt:lpstr>
      <vt:lpstr>NEWS SOURCES IN AUSTRALIA “Center” = More Objective, less Bias Obviously, aim for Higher quality over poor.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and subjective writing</dc:title>
  <dc:creator>Roberts, Karen (Mount Compass Area School)</dc:creator>
  <cp:lastModifiedBy>Roberts, Karen (Mount Compass Area School)</cp:lastModifiedBy>
  <cp:revision>17</cp:revision>
  <dcterms:created xsi:type="dcterms:W3CDTF">2020-02-13T21:39:28Z</dcterms:created>
  <dcterms:modified xsi:type="dcterms:W3CDTF">2020-02-24T04:53:45Z</dcterms:modified>
</cp:coreProperties>
</file>